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charts/chart1.xml" ContentType="application/vnd.openxmlformats-officedocument.drawingml.chart+xml"/>
  <Override PartName="/ppt/slideMasters/slideMaster6.xml" ContentType="application/vnd.openxmlformats-officedocument.presentationml.slideMaster+xml"/>
  <Override PartName="/ppt/slides/slide6.xml" ContentType="application/vnd.openxmlformats-officedocument.presentationml.slide+xml"/>
  <Override PartName="/ppt/charts/chart2.xml" ContentType="application/vnd.openxmlformats-officedocument.drawingml.chart+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charts/chart3.xml" ContentType="application/vnd.openxmlformats-officedocument.drawingml.chart+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slideMasters/slideMaster12.xml" ContentType="application/vnd.openxmlformats-officedocument.presentationml.slideMaster+xml"/>
  <Override PartName="/ppt/slides/slide12.xml" ContentType="application/vnd.openxmlformats-officedocument.presentationml.slide+xml"/>
  <Override PartName="/ppt/slideMasters/slideMaster13.xml" ContentType="application/vnd.openxmlformats-officedocument.presentationml.slideMaster+xml"/>
  <Override PartName="/ppt/slides/slide13.xml" ContentType="application/vnd.openxmlformats-officedocument.presentationml.slide+xml"/>
  <Override PartName="/ppt/slideMasters/slideMaster14.xml" ContentType="application/vnd.openxmlformats-officedocument.presentationml.slideMaster+xml"/>
  <Override PartName="/ppt/slides/slide14.xml" ContentType="application/vnd.openxmlformats-officedocument.presentationml.slide+xml"/>
  <Override PartName="/ppt/slideMasters/slideMaster15.xml" ContentType="application/vnd.openxmlformats-officedocument.presentationml.slideMaster+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Lst>
  <p:notesMasterIdLst>
    <p:notesMasterId r:id="rId17"/>
  </p:notesMasterIdLst>
  <p:sldSz cx="9144000" cy="5143500"/>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notesMaster" Target="notesMasters/notesMaster1.xml"/><Relationship Id="rId18" Type="http://schemas.openxmlformats.org/officeDocument/2006/relationships/presProps" Target="presProps.xml"/><Relationship Id="rId19" Type="http://schemas.openxmlformats.org/officeDocument/2006/relationships/viewProps" Target="viewProps.xml"/><Relationship Id="rId20" Type="http://schemas.openxmlformats.org/officeDocument/2006/relationships/theme" Target="theme/theme1.xml"/><Relationship Id="rId21" Type="http://schemas.openxmlformats.org/officeDocument/2006/relationships/tableStyles" Target="tableStyles.xml"/></Relationships>
</file>

<file path=ppt/charts/_rels/chart1.xml.rels><?xml version="1.0" encoding="UTF-8" standalone="yes"?><Relationships xmlns="http://schemas.openxmlformats.org/package/2006/relationships"><Relationship Id="rId1" Type="http://schemas.openxmlformats.org/officeDocument/2006/relationships/package" Target="../embeddings/Microsoft_Excel_Worksheet1.xlsx"/></Relationships>
</file>

<file path=ppt/charts/_rels/chart2.xml.rels><?xml version="1.0" encoding="UTF-8" standalone="yes"?><Relationships xmlns="http://schemas.openxmlformats.org/package/2006/relationships"><Relationship Id="rId1" Type="http://schemas.openxmlformats.org/officeDocument/2006/relationships/package" Target="../embeddings/Microsoft_Excel_Worksheet2.xlsx"/></Relationships>
</file>

<file path=ppt/charts/_rels/chart3.xml.rels><?xml version="1.0" encoding="UTF-8" standalone="yes"?><Relationships xmlns="http://schemas.openxmlformats.org/package/2006/relationships"><Relationship Id="rId1" Type="http://schemas.openxmlformats.org/officeDocument/2006/relationships/package" Target="../embeddings/Microsoft_Excel_Worksheet3.xlsx"/></Relationships>
</file>

<file path=ppt/charts/chart1.xml><?xml version="1.0" encoding="utf-8"?>
<c:chartSpace xmlns:c="http://schemas.openxmlformats.org/drawingml/2006/chart" xmlns:a="http://schemas.openxmlformats.org/drawingml/2006/main" xmlns:r="http://schemas.openxmlformats.org/officeDocument/2006/relationships">
  <c:date1904 val="0"/>
  <c:roundedCorners val="1"/>
  <c:chart>
    <c:autoTitleDeleted val="1"/>
    <c:plotArea>
      <c:layout/>
      <c:barChart>
        <c:barDir val="bar"/>
        <c:grouping val="clustered"/>
        <c:varyColors val="0"/>
        <c:ser>
          <c:idx val="0"/>
          <c:order val="0"/>
          <c:tx>
            <c:strRef>
              <c:f>Sheet1!$B$1</c:f>
              <c:strCache>
                <c:ptCount val="1"/>
                <c:pt idx="0">
                  <c:v>Market Size ($B)</c:v>
                </c:pt>
              </c:strCache>
            </c:strRef>
          </c:tx>
          <c:spPr>
            <a:solidFill>
              <a:srgbClr val="2E4A7A"/>
            </a:solidFill>
            <a:effectLst/>
          </c:spPr>
          <c:invertIfNegative val="0"/>
          <c:dLbls>
            <c:numFmt formatCode="#,##0" sourceLinked="0"/>
            <c:txPr>
              <a:bodyPr/>
              <a:lstStyle/>
              <a:p>
                <a:pPr>
                  <a:defRPr b="0" i="0" strike="noStrike" sz="1100" u="none">
                    <a:solidFill>
                      <a:srgbClr val="2D3436"/>
                    </a:solidFill>
                    <a:latin typeface="Arial"/>
                  </a:defRPr>
                </a:pPr>
              </a:p>
            </c:txPr>
            <c:showLegendKey val="0"/>
            <c:showVal val="1"/>
            <c:showCatName val="0"/>
            <c:showSerName val="0"/>
            <c:showPercent val="0"/>
            <c:showBubbleSize val="0"/>
            <c:showLeaderLines val="0"/>
          </c:dLbls>
          <c:dPt>
            <c:idx val="0"/>
            <c:invertIfNegative val="0"/>
            <c:bubble3D val="0"/>
            <c:spPr>
              <a:solidFill>
                <a:srgbClr val="2E4A7A"/>
              </a:solidFill>
              <a:effectLst/>
            </c:spPr>
          </c:dPt>
          <c:dPt>
            <c:idx val="1"/>
            <c:invertIfNegative val="0"/>
            <c:bubble3D val="0"/>
            <c:spPr>
              <a:solidFill>
                <a:srgbClr val="E8913A"/>
              </a:solidFill>
              <a:effectLst/>
            </c:spPr>
          </c:dPt>
          <c:dPt>
            <c:idx val="2"/>
            <c:invertIfNegative val="0"/>
            <c:bubble3D val="0"/>
            <c:spPr>
              <a:solidFill>
                <a:srgbClr val="5BA0D9"/>
              </a:solidFill>
              <a:effectLst/>
            </c:spPr>
          </c:dPt>
          <c:dPt>
            <c:idx val="3"/>
            <c:invertIfNegative val="0"/>
            <c:bubble3D val="0"/>
            <c:spPr>
              <a:solidFill>
                <a:srgbClr val="7EC8A0"/>
              </a:solidFill>
              <a:effectLst/>
            </c:spPr>
          </c:dPt>
          <c:dPt>
            <c:idx val="4"/>
            <c:invertIfNegative val="0"/>
            <c:bubble3D val="0"/>
            <c:spPr>
              <a:solidFill>
                <a:srgbClr val="D4556B"/>
              </a:solidFill>
              <a:effectLst/>
            </c:spPr>
          </c:dPt>
          <c:cat>
            <c:multiLvlStrRef>
              <c:f>Sheet1!$A$2:$A$6</c:f>
              <c:multiLvlStrCache>
                <c:ptCount val="5"/>
                <c:lvl>
                  <c:pt idx="0">
                    <c:v>North America</c:v>
                  </c:pt>
                  <c:pt idx="1">
                    <c:v>Europe</c:v>
                  </c:pt>
                  <c:pt idx="2">
                    <c:v>Asia Pacific</c:v>
                  </c:pt>
                  <c:pt idx="3">
                    <c:v>Latin America</c:v>
                  </c:pt>
                  <c:pt idx="4">
                    <c:v>Middle East</c:v>
                  </c:pt>
                </c:lvl>
              </c:multiLvlStrCache>
            </c:multiLvlStrRef>
          </c:cat>
          <c:val>
            <c:numRef>
              <c:f>Sheet1!$B$2:$B$6</c:f>
              <c:numCache>
                <c:formatCode>General</c:formatCode>
                <c:ptCount val="5"/>
                <c:pt idx="0">
                  <c:v>38</c:v>
                </c:pt>
                <c:pt idx="1">
                  <c:v>29</c:v>
                </c:pt>
                <c:pt idx="2">
                  <c:v>24</c:v>
                </c:pt>
                <c:pt idx="3">
                  <c:v>8</c:v>
                </c:pt>
                <c:pt idx="4">
                  <c:v>6</c:v>
                </c:pt>
              </c:numCache>
            </c:numRef>
          </c:val>
        </c:ser>
        <c:dLbls>
          <c:numFmt formatCode="#,##0" sourceLinked="0"/>
          <c:txPr>
            <a:bodyPr/>
            <a:lstStyle/>
            <a:p>
              <a:pPr>
                <a:defRPr b="0" i="0" strike="noStrike" sz="1100" u="none">
                  <a:solidFill>
                    <a:srgbClr val="2D3436"/>
                  </a:solidFill>
                  <a:latin typeface="Arial"/>
                </a:defRPr>
              </a:pPr>
            </a:p>
          </c:txPr>
          <c:showLegendKey val="0"/>
          <c:showVal val="1"/>
          <c:showCatName val="0"/>
          <c:showSerName val="0"/>
          <c:showPercent val="0"/>
          <c:showBubbleSize val="0"/>
          <c:showLeaderLines val="0"/>
        </c:dLbls>
        <c:gapWidth val="150"/>
        <c:overlap val="0"/>
        <c:axId val="2094734554"/>
        <c:axId val="2094734552"/>
        <c:axId val="2094734556"/>
      </c:barChart>
      <c:catAx>
        <c:axId val="2094734554"/>
        <c:scaling>
          <c:orientation val="minMax"/>
        </c:scaling>
        <c:delete val="0"/>
        <c:axPos val="l"/>
        <c:numFmt formatCode="General" sourceLinked="1"/>
        <c:majorTickMark val="out"/>
        <c:minorTickMark val="none"/>
        <c:tickLblPos val="nextTo"/>
        <c:spPr>
          <a:ln w="12700" cap="flat">
            <a:solidFill>
              <a:srgbClr val="888888"/>
            </a:solidFill>
            <a:prstDash val="solid"/>
            <a:round/>
          </a:ln>
        </c:spPr>
        <c:txPr>
          <a:bodyPr/>
          <a:lstStyle/>
          <a:p>
            <a:pPr>
              <a:defRPr sz="1100" b="0" i="0" u="none" strike="noStrike">
                <a:solidFill>
                  <a:srgbClr val="2D3436"/>
                </a:solidFill>
                <a:latin typeface="Arial"/>
              </a:defRPr>
            </a:pPr>
            <a:endParaRPr lang="en-US"/>
          </a:p>
        </c:txPr>
        <c:crossAx val="2094734552"/>
        <c:crosses val="autoZero"/>
        <c:auto val="1"/>
        <c:lblAlgn val="ctr"/>
        <c:noMultiLvlLbl val="1"/>
      </c:catAx>
      <c:valAx>
        <c:axId val="2094734552"/>
        <c:scaling>
          <c:orientation val="minMax"/>
        </c:scaling>
        <c:delete val="0"/>
        <c:axPos val="b"/>
        <c:majorGridlines>
          <c:spPr>
            <a:ln w="12700" cap="flat">
              <a:solidFill>
                <a:srgbClr val="888888"/>
              </a:solidFill>
              <a:prstDash val="solid"/>
              <a:round/>
            </a:ln>
          </c:spPr>
        </c:majorGridlines>
        <c:numFmt formatCode="General" sourceLinked="0"/>
        <c:majorTickMark val="out"/>
        <c:minorTickMark val="none"/>
        <c:tickLblPos val="low"/>
        <c:spPr>
          <a:ln w="12700" cap="flat">
            <a:noFill/>
            <a:prstDash val="solid"/>
            <a:round/>
          </a:ln>
        </c:spPr>
        <c:txPr>
          <a:bodyPr/>
          <a:lstStyle/>
          <a:p>
            <a:pPr>
              <a:defRPr sz="1000" b="0" i="0" u="none" strike="noStrike">
                <a:solidFill>
                  <a:srgbClr val="2D3436"/>
                </a:solidFill>
                <a:latin typeface="Arial"/>
              </a:defRPr>
            </a:pPr>
            <a:endParaRPr lang="en-US"/>
          </a:p>
        </c:txPr>
        <c:crossAx val="2094734554"/>
        <c:crosses val="autoZero"/>
        <c:crossBetween val="between"/>
      </c:valAx>
      <c:spPr>
        <a:noFill/>
        <a:ln>
          <a:noFill/>
        </a:ln>
        <a:effectLst/>
      </c:spPr>
    </c:plotArea>
    <c:plotVisOnly val="1"/>
    <c:dispBlanksAs val="span"/>
  </c:chart>
  <c:spPr>
    <a:noFill/>
    <a:ln>
      <a:noFill/>
    </a:ln>
    <a:effectLst/>
  </c:sp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roundedCorners val="1"/>
  <c:chart>
    <c:autoTitleDeleted val="1"/>
    <c:plotArea>
      <c:layout/>
      <c:doughnutChart>
        <c:varyColors val="1"/>
        <c:ser>
          <c:idx val="0"/>
          <c:order val="0"/>
          <c:tx>
            <c:strRef>
              <c:f>Sheet1!$B$1</c:f>
              <c:strCache>
                <c:ptCount val="1"/>
                <c:pt idx="0">
                  <c:v>Application Share</c:v>
                </c:pt>
              </c:strCache>
            </c:strRef>
          </c:tx>
          <c:spPr>
            <a:solidFill>
              <a:schemeClr val="accent1"/>
            </a:solidFill>
            <a:ln w="9525" cap="flat">
              <a:solidFill>
                <a:srgbClr val="F9F9F9"/>
              </a:solidFill>
              <a:prstDash val="solid"/>
              <a:round/>
            </a:ln>
            <a:effectLst/>
          </c:spPr>
          <c:dPt>
            <c:idx val="0"/>
            <c:bubble3D val="0"/>
            <c:spPr>
              <a:solidFill>
                <a:srgbClr val="5DA5DA"/>
              </a:solidFill>
              <a:effectLst/>
            </c:spPr>
          </c:dPt>
          <c:dPt>
            <c:idx val="1"/>
            <c:bubble3D val="0"/>
            <c:spPr>
              <a:solidFill>
                <a:srgbClr val="FAA43A"/>
              </a:solidFill>
              <a:effectLst/>
            </c:spPr>
          </c:dPt>
          <c:dPt>
            <c:idx val="2"/>
            <c:bubble3D val="0"/>
            <c:spPr>
              <a:solidFill>
                <a:srgbClr val="60BD68"/>
              </a:solidFill>
              <a:effectLst/>
            </c:spPr>
          </c:dPt>
          <c:dPt>
            <c:idx val="3"/>
            <c:bubble3D val="0"/>
            <c:spPr>
              <a:solidFill>
                <a:srgbClr val="F17CB0"/>
              </a:solidFill>
              <a:effectLst/>
            </c:spPr>
          </c:dPt>
          <c:dPt>
            <c:idx val="4"/>
            <c:bubble3D val="0"/>
            <c:spPr>
              <a:solidFill>
                <a:srgbClr val="B2912F"/>
              </a:solidFill>
              <a:effectLst/>
            </c:spPr>
          </c:dPt>
          <c:dPt>
            <c:idx val="5"/>
            <c:bubble3D val="0"/>
            <c:spPr>
              <a:solidFill>
                <a:srgbClr val="B276B2"/>
              </a:solidFill>
              <a:effectLst/>
            </c:spPr>
          </c:dPt>
          <c:dLbls>
            <c:dLbl>
              <c:idx val="0"/>
              <c:numFmt formatCode="General" sourceLinked="0"/>
              <c:spPr/>
              <c:txPr>
                <a:bodyPr/>
                <a:lstStyle/>
                <a:p>
                  <a:pPr>
                    <a:defRPr sz="1100" b="0" i="0" u="none" strike="noStrike">
                      <a:solidFill>
                        <a:srgbClr val="2D3436"/>
                      </a:solidFill>
                      <a:latin typeface="Arial"/>
                    </a:defRPr>
                  </a:pPr>
                </a:p>
              </c:txPr>
              <c:showLegendKey val="0"/>
              <c:showVal val="1"/>
              <c:showCatName val="0"/>
              <c:showSerName val="0"/>
              <c:showPercent val="0"/>
              <c:showBubbleSize val="0"/>
            </c:dLbl>
            <c:dLbl>
              <c:idx val="1"/>
              <c:numFmt formatCode="General" sourceLinked="0"/>
              <c:spPr/>
              <c:txPr>
                <a:bodyPr/>
                <a:lstStyle/>
                <a:p>
                  <a:pPr>
                    <a:defRPr sz="1100" b="0" i="0" u="none" strike="noStrike">
                      <a:solidFill>
                        <a:srgbClr val="2D3436"/>
                      </a:solidFill>
                      <a:latin typeface="Arial"/>
                    </a:defRPr>
                  </a:pPr>
                </a:p>
              </c:txPr>
              <c:showLegendKey val="0"/>
              <c:showVal val="1"/>
              <c:showCatName val="0"/>
              <c:showSerName val="0"/>
              <c:showPercent val="0"/>
              <c:showBubbleSize val="0"/>
            </c:dLbl>
            <c:dLbl>
              <c:idx val="2"/>
              <c:numFmt formatCode="General" sourceLinked="0"/>
              <c:spPr/>
              <c:txPr>
                <a:bodyPr/>
                <a:lstStyle/>
                <a:p>
                  <a:pPr>
                    <a:defRPr sz="1100" b="0" i="0" u="none" strike="noStrike">
                      <a:solidFill>
                        <a:srgbClr val="2D3436"/>
                      </a:solidFill>
                      <a:latin typeface="Arial"/>
                    </a:defRPr>
                  </a:pPr>
                </a:p>
              </c:txPr>
              <c:showLegendKey val="0"/>
              <c:showVal val="1"/>
              <c:showCatName val="0"/>
              <c:showSerName val="0"/>
              <c:showPercent val="0"/>
              <c:showBubbleSize val="0"/>
            </c:dLbl>
            <c:dLbl>
              <c:idx val="3"/>
              <c:numFmt formatCode="General" sourceLinked="0"/>
              <c:spPr/>
              <c:txPr>
                <a:bodyPr/>
                <a:lstStyle/>
                <a:p>
                  <a:pPr>
                    <a:defRPr sz="1100" b="0" i="0" u="none" strike="noStrike">
                      <a:solidFill>
                        <a:srgbClr val="2D3436"/>
                      </a:solidFill>
                      <a:latin typeface="Arial"/>
                    </a:defRPr>
                  </a:pPr>
                </a:p>
              </c:txPr>
              <c:showLegendKey val="0"/>
              <c:showVal val="1"/>
              <c:showCatName val="0"/>
              <c:showSerName val="0"/>
              <c:showPercent val="0"/>
              <c:showBubbleSize val="0"/>
            </c:dLbl>
            <c:dLbl>
              <c:idx val="4"/>
              <c:numFmt formatCode="General" sourceLinked="0"/>
              <c:spPr/>
              <c:txPr>
                <a:bodyPr/>
                <a:lstStyle/>
                <a:p>
                  <a:pPr>
                    <a:defRPr sz="1100" b="0" i="0" u="none" strike="noStrike">
                      <a:solidFill>
                        <a:srgbClr val="2D3436"/>
                      </a:solidFill>
                      <a:latin typeface="Arial"/>
                    </a:defRPr>
                  </a:pPr>
                </a:p>
              </c:txPr>
              <c:showLegendKey val="0"/>
              <c:showVal val="1"/>
              <c:showCatName val="0"/>
              <c:showSerName val="0"/>
              <c:showPercent val="0"/>
              <c:showBubbleSize val="0"/>
            </c:dLbl>
            <c:dLbl>
              <c:idx val="5"/>
              <c:numFmt formatCode="General" sourceLinked="0"/>
              <c:spPr/>
              <c:txPr>
                <a:bodyPr/>
                <a:lstStyle/>
                <a:p>
                  <a:pPr>
                    <a:defRPr sz="1100" b="0" i="0" u="none" strike="noStrike">
                      <a:solidFill>
                        <a:srgbClr val="2D3436"/>
                      </a:solidFill>
                      <a:latin typeface="Arial"/>
                    </a:defRPr>
                  </a:pPr>
                </a:p>
              </c:txPr>
              <c:showLegendKey val="0"/>
              <c:showVal val="1"/>
              <c:showCatName val="0"/>
              <c:showSerName val="0"/>
              <c:showPercent val="0"/>
              <c:showBubbleSize val="0"/>
            </c:dLbl>
            <c:numFmt formatCode="General" sourceLinked="0"/>
            <c:txPr>
              <a:bodyPr/>
              <a:lstStyle/>
              <a:p>
                <a:pPr>
                  <a:defRPr sz="1800" b="0" i="0" u="none" strike="noStrike">
                    <a:solidFill>
                      <a:srgbClr val="000000"/>
                    </a:solidFill>
                    <a:latin typeface="Arial"/>
                  </a:defRPr>
                </a:pPr>
              </a:p>
            </c:txPr>
            <c:showLegendKey val="0"/>
            <c:showVal val="0"/>
            <c:showCatName val="1"/>
            <c:showSerName val="0"/>
            <c:showPercent val="1"/>
            <c:showBubbleSize val="0"/>
            <c:showLeaderLines val="0"/>
          </c:dLbls>
          <c:cat>
            <c:strRef>
              <c:f>Sheet1!$A$2:$A$7</c:f>
              <c:strCache>
                <c:ptCount val="6"/>
                <c:pt idx="0">
                  <c:v>Diagnostic Imaging</c:v>
                </c:pt>
                <c:pt idx="1">
                  <c:v>Drug Discovery</c:v>
                </c:pt>
                <c:pt idx="2">
                  <c:v>Administrative</c:v>
                </c:pt>
                <c:pt idx="3">
                  <c:v>Virtual Assistants</c:v>
                </c:pt>
                <c:pt idx="4">
                  <c:v>Predictive Analytics</c:v>
                </c:pt>
                <c:pt idx="5">
                  <c:v>Others</c:v>
                </c:pt>
              </c:strCache>
            </c:strRef>
          </c:cat>
          <c:val>
            <c:numRef>
              <c:f>Sheet1!$B$2:$B$7</c:f>
              <c:numCache>
                <c:ptCount val="6"/>
                <c:pt idx="0">
                  <c:v>28</c:v>
                </c:pt>
                <c:pt idx="1">
                  <c:v>22</c:v>
                </c:pt>
                <c:pt idx="2">
                  <c:v>18</c:v>
                </c:pt>
                <c:pt idx="3">
                  <c:v>15</c:v>
                </c:pt>
                <c:pt idx="4">
                  <c:v>12</c:v>
                </c:pt>
                <c:pt idx="5">
                  <c:v>5</c:v>
                </c:pt>
              </c:numCache>
            </c:numRef>
          </c:val>
        </c:ser>
        <c:firstSliceAng val="0"/>
        <c:holeSize val="50"/>
      </c:doughnutChart>
      <c:spPr>
        <a:noFill/>
        <a:ln>
          <a:noFill/>
        </a:ln>
        <a:effectLst/>
      </c:spPr>
    </c:plotArea>
    <c:legend>
      <c:legendPos val="r"/>
      <c:overlay val="0"/>
      <c:txPr>
        <a:bodyPr/>
        <a:lstStyle/>
        <a:p>
          <a:pPr>
            <a:defRPr sz="1100">
              <a:solidFill>
                <a:srgbClr val="2D3436"/>
              </a:solidFill>
            </a:defRPr>
          </a:pPr>
          <a:endParaRPr lang="en-US"/>
        </a:p>
      </c:txPr>
    </c:legend>
    <c:plotVisOnly val="1"/>
    <c:dispBlanksAs val="span"/>
  </c:chart>
  <c:spPr>
    <a:noFill/>
    <a:ln>
      <a:noFill/>
    </a:ln>
    <a:effectLst/>
  </c:sp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roundedCorners val="1"/>
  <c:chart>
    <c:autoTitleDeleted val="1"/>
    <c:plotArea>
      <c:layout/>
      <c:lineChart>
        <c:varyColors val="0"/>
        <c:ser>
          <c:idx val="0"/>
          <c:order val="0"/>
          <c:tx>
            <c:strRef>
              <c:f>Sheet1!$B$1</c:f>
              <c:strCache>
                <c:ptCount val="1"/>
                <c:pt idx="0">
                  <c:v>Large Hospitals (500+ beds)</c:v>
                </c:pt>
              </c:strCache>
            </c:strRef>
          </c:tx>
          <c:spPr>
            <a:solidFill>
              <a:srgbClr val="1B2A4A"/>
            </a:solidFill>
            <a:ln w="25400" cap="flat">
              <a:solidFill>
                <a:srgbClr val="1B2A4A"/>
              </a:solidFill>
              <a:prstDash val="solid"/>
              <a:round/>
            </a:ln>
            <a:effectLst/>
          </c:spPr>
          <c:invertIfNegative val="0"/>
          <c:dLbls>
            <c:numFmt formatCode="#,##0" sourceLinked="0"/>
            <c:txPr>
              <a:bodyPr/>
              <a:lstStyle/>
              <a:p>
                <a:pPr>
                  <a:defRPr b="0" i="0" strike="noStrike" sz="1200" u="none">
                    <a:solidFill>
                      <a:srgbClr val="000000"/>
                    </a:solidFill>
                    <a:latin typeface="Arial"/>
                  </a:defRPr>
                </a:pPr>
              </a:p>
            </c:txPr>
            <c:showLegendKey val="0"/>
            <c:showVal val="0"/>
            <c:showCatName val="0"/>
            <c:showSerName val="0"/>
            <c:showPercent val="0"/>
            <c:showBubbleSize val="0"/>
            <c:showLeaderLines val="0"/>
          </c:dLbls>
          <c:marker>
            <c:symbol val="circle"/>
            <c:size val="8"/>
            <c:spPr>
              <a:solidFill>
                <a:srgbClr val="1B2A4A"/>
              </a:solidFill>
              <a:ln w="9525" cap="flat">
                <a:solidFill>
                  <a:srgbClr val="1B2A4A"/>
                </a:solidFill>
                <a:prstDash val="solid"/>
                <a:round/>
              </a:ln>
              <a:effectLst/>
            </c:spPr>
          </c:marker>
          <c:cat>
            <c:multiLvlStrRef>
              <c:f>Sheet1!$A$2:$A$7</c:f>
              <c:multiLvlStrCache>
                <c:ptCount val="6"/>
                <c:lvl>
                  <c:pt idx="0">
                    <c:v>2020</c:v>
                  </c:pt>
                  <c:pt idx="1">
                    <c:v>2022</c:v>
                  </c:pt>
                  <c:pt idx="2">
                    <c:v>2024</c:v>
                  </c:pt>
                  <c:pt idx="3">
                    <c:v>2026</c:v>
                  </c:pt>
                  <c:pt idx="4">
                    <c:v>2028</c:v>
                  </c:pt>
                  <c:pt idx="5">
                    <c:v>2030</c:v>
                  </c:pt>
                </c:lvl>
              </c:multiLvlStrCache>
            </c:multiLvlStrRef>
          </c:cat>
          <c:val>
            <c:numRef>
              <c:f>Sheet1!$B$2:$B$7</c:f>
              <c:numCache>
                <c:formatCode>General</c:formatCode>
                <c:ptCount val="6"/>
                <c:pt idx="0">
                  <c:v>45</c:v>
                </c:pt>
                <c:pt idx="1">
                  <c:v>62</c:v>
                </c:pt>
                <c:pt idx="2">
                  <c:v>75</c:v>
                </c:pt>
                <c:pt idx="3">
                  <c:v>85</c:v>
                </c:pt>
                <c:pt idx="4">
                  <c:v>92</c:v>
                </c:pt>
                <c:pt idx="5">
                  <c:v>96</c:v>
                </c:pt>
              </c:numCache>
            </c:numRef>
          </c:val>
          <c:smooth val="0"/>
        </c:ser>
        <c:ser>
          <c:idx val="1"/>
          <c:order val="1"/>
          <c:tx>
            <c:strRef>
              <c:f>Sheet1!$C$1</c:f>
              <c:strCache>
                <c:ptCount val="1"/>
                <c:pt idx="0">
                  <c:v>Mid-size Hospitals (100-499 beds)</c:v>
                </c:pt>
              </c:strCache>
            </c:strRef>
          </c:tx>
          <c:spPr>
            <a:solidFill>
              <a:srgbClr val="E8913A"/>
            </a:solidFill>
            <a:ln w="25400" cap="flat">
              <a:solidFill>
                <a:srgbClr val="E8913A"/>
              </a:solidFill>
              <a:prstDash val="solid"/>
              <a:round/>
            </a:ln>
            <a:effectLst/>
          </c:spPr>
          <c:invertIfNegative val="0"/>
          <c:dLbls>
            <c:numFmt formatCode="#,##0" sourceLinked="0"/>
            <c:txPr>
              <a:bodyPr/>
              <a:lstStyle/>
              <a:p>
                <a:pPr>
                  <a:defRPr b="0" i="0" strike="noStrike" sz="1200" u="none">
                    <a:solidFill>
                      <a:srgbClr val="000000"/>
                    </a:solidFill>
                    <a:latin typeface="Arial"/>
                  </a:defRPr>
                </a:pPr>
              </a:p>
            </c:txPr>
            <c:showLegendKey val="0"/>
            <c:showVal val="0"/>
            <c:showCatName val="0"/>
            <c:showSerName val="0"/>
            <c:showPercent val="0"/>
            <c:showBubbleSize val="0"/>
            <c:showLeaderLines val="0"/>
          </c:dLbls>
          <c:marker>
            <c:symbol val="circle"/>
            <c:size val="8"/>
            <c:spPr>
              <a:solidFill>
                <a:srgbClr val="E8913A"/>
              </a:solidFill>
              <a:ln w="9525" cap="flat">
                <a:solidFill>
                  <a:srgbClr val="E8913A"/>
                </a:solidFill>
                <a:prstDash val="solid"/>
                <a:round/>
              </a:ln>
              <a:effectLst/>
            </c:spPr>
          </c:marker>
          <c:cat>
            <c:multiLvlStrRef>
              <c:f>Sheet1!$A$2:$A$7</c:f>
              <c:multiLvlStrCache>
                <c:ptCount val="6"/>
                <c:lvl>
                  <c:pt idx="0">
                    <c:v>2020</c:v>
                  </c:pt>
                  <c:pt idx="1">
                    <c:v>2022</c:v>
                  </c:pt>
                  <c:pt idx="2">
                    <c:v>2024</c:v>
                  </c:pt>
                  <c:pt idx="3">
                    <c:v>2026</c:v>
                  </c:pt>
                  <c:pt idx="4">
                    <c:v>2028</c:v>
                  </c:pt>
                  <c:pt idx="5">
                    <c:v>2030</c:v>
                  </c:pt>
                </c:lvl>
              </c:multiLvlStrCache>
            </c:multiLvlStrRef>
          </c:cat>
          <c:val>
            <c:numRef>
              <c:f>Sheet1!$C$2:$C$7</c:f>
              <c:numCache>
                <c:formatCode>General</c:formatCode>
                <c:ptCount val="6"/>
                <c:pt idx="0">
                  <c:v>28</c:v>
                </c:pt>
                <c:pt idx="1">
                  <c:v>42</c:v>
                </c:pt>
                <c:pt idx="2">
                  <c:v>58</c:v>
                </c:pt>
                <c:pt idx="3">
                  <c:v>72</c:v>
                </c:pt>
                <c:pt idx="4">
                  <c:v>82</c:v>
                </c:pt>
                <c:pt idx="5">
                  <c:v>88</c:v>
                </c:pt>
              </c:numCache>
            </c:numRef>
          </c:val>
          <c:smooth val="0"/>
        </c:ser>
        <c:ser>
          <c:idx val="2"/>
          <c:order val="2"/>
          <c:tx>
            <c:strRef>
              <c:f>Sheet1!$D$1</c:f>
              <c:strCache>
                <c:ptCount val="1"/>
                <c:pt idx="0">
                  <c:v>Clinics &amp; Practices</c:v>
                </c:pt>
              </c:strCache>
            </c:strRef>
          </c:tx>
          <c:spPr>
            <a:solidFill>
              <a:srgbClr val="5BA0D9"/>
            </a:solidFill>
            <a:ln w="25400" cap="flat">
              <a:solidFill>
                <a:srgbClr val="5BA0D9"/>
              </a:solidFill>
              <a:prstDash val="solid"/>
              <a:round/>
            </a:ln>
            <a:effectLst/>
          </c:spPr>
          <c:invertIfNegative val="0"/>
          <c:dLbls>
            <c:numFmt formatCode="#,##0" sourceLinked="0"/>
            <c:txPr>
              <a:bodyPr/>
              <a:lstStyle/>
              <a:p>
                <a:pPr>
                  <a:defRPr b="0" i="0" strike="noStrike" sz="1200" u="none">
                    <a:solidFill>
                      <a:srgbClr val="000000"/>
                    </a:solidFill>
                    <a:latin typeface="Arial"/>
                  </a:defRPr>
                </a:pPr>
              </a:p>
            </c:txPr>
            <c:showLegendKey val="0"/>
            <c:showVal val="0"/>
            <c:showCatName val="0"/>
            <c:showSerName val="0"/>
            <c:showPercent val="0"/>
            <c:showBubbleSize val="0"/>
            <c:showLeaderLines val="0"/>
          </c:dLbls>
          <c:marker>
            <c:symbol val="circle"/>
            <c:size val="8"/>
            <c:spPr>
              <a:solidFill>
                <a:srgbClr val="5BA0D9"/>
              </a:solidFill>
              <a:ln w="9525" cap="flat">
                <a:solidFill>
                  <a:srgbClr val="5BA0D9"/>
                </a:solidFill>
                <a:prstDash val="solid"/>
                <a:round/>
              </a:ln>
              <a:effectLst/>
            </c:spPr>
          </c:marker>
          <c:cat>
            <c:multiLvlStrRef>
              <c:f>Sheet1!$A$2:$A$7</c:f>
              <c:multiLvlStrCache>
                <c:ptCount val="6"/>
                <c:lvl>
                  <c:pt idx="0">
                    <c:v>2020</c:v>
                  </c:pt>
                  <c:pt idx="1">
                    <c:v>2022</c:v>
                  </c:pt>
                  <c:pt idx="2">
                    <c:v>2024</c:v>
                  </c:pt>
                  <c:pt idx="3">
                    <c:v>2026</c:v>
                  </c:pt>
                  <c:pt idx="4">
                    <c:v>2028</c:v>
                  </c:pt>
                  <c:pt idx="5">
                    <c:v>2030</c:v>
                  </c:pt>
                </c:lvl>
              </c:multiLvlStrCache>
            </c:multiLvlStrRef>
          </c:cat>
          <c:val>
            <c:numRef>
              <c:f>Sheet1!$D$2:$D$7</c:f>
              <c:numCache>
                <c:formatCode>General</c:formatCode>
                <c:ptCount val="6"/>
                <c:pt idx="0">
                  <c:v>12</c:v>
                </c:pt>
                <c:pt idx="1">
                  <c:v>22</c:v>
                </c:pt>
                <c:pt idx="2">
                  <c:v>38</c:v>
                </c:pt>
                <c:pt idx="3">
                  <c:v>58</c:v>
                </c:pt>
                <c:pt idx="4">
                  <c:v>72</c:v>
                </c:pt>
                <c:pt idx="5">
                  <c:v>81</c:v>
                </c:pt>
              </c:numCache>
            </c:numRef>
          </c:val>
          <c:smooth val="0"/>
        </c:ser>
        <c:dLbls>
          <c:numFmt formatCode="#,##0" sourceLinked="0"/>
          <c:txPr>
            <a:bodyPr/>
            <a:lstStyle/>
            <a:p>
              <a:pPr>
                <a:defRPr b="0" i="0" strike="noStrike" sz="1200" u="none">
                  <a:solidFill>
                    <a:srgbClr val="000000"/>
                  </a:solidFill>
                  <a:latin typeface="Arial"/>
                </a:defRPr>
              </a:pPr>
            </a:p>
          </c:txPr>
          <c:showLegendKey val="0"/>
          <c:showVal val="0"/>
          <c:showCatName val="0"/>
          <c:showSerName val="0"/>
          <c:showPercent val="0"/>
          <c:showBubbleSize val="0"/>
          <c:showLeaderLines val="0"/>
        </c:dLbls>
        <c:marker val="1"/>
        <c:axId val="2094734554"/>
        <c:axId val="2094734552"/>
        <c:axId val="2094734556"/>
      </c:lineChart>
      <c:catAx>
        <c:axId val="2094734554"/>
        <c:scaling>
          <c:orientation val="minMax"/>
        </c:scaling>
        <c:delete val="0"/>
        <c:axPos val="b"/>
        <c:numFmt formatCode="General" sourceLinked="1"/>
        <c:majorTickMark val="out"/>
        <c:minorTickMark val="none"/>
        <c:tickLblPos val="low"/>
        <c:spPr>
          <a:ln w="12700" cap="flat">
            <a:solidFill>
              <a:srgbClr val="888888"/>
            </a:solidFill>
            <a:prstDash val="solid"/>
            <a:round/>
          </a:ln>
        </c:spPr>
        <c:txPr>
          <a:bodyPr/>
          <a:lstStyle/>
          <a:p>
            <a:pPr>
              <a:defRPr sz="1100" b="0" i="0" u="none" strike="noStrike">
                <a:solidFill>
                  <a:srgbClr val="2D3436"/>
                </a:solidFill>
                <a:latin typeface="Arial"/>
              </a:defRPr>
            </a:pPr>
            <a:endParaRPr lang="en-US"/>
          </a:p>
        </c:txPr>
        <c:crossAx val="2094734552"/>
        <c:crosses val="autoZero"/>
        <c:auto val="1"/>
        <c:lblAlgn val="ctr"/>
        <c:noMultiLvlLbl val="1"/>
      </c:catAx>
      <c:valAx>
        <c:axId val="2094734552"/>
        <c:scaling>
          <c:orientation val="minMax"/>
        </c:scaling>
        <c:delete val="0"/>
        <c:axPos val="l"/>
        <c:majorGridlines>
          <c:spPr>
            <a:ln w="12700" cap="flat">
              <a:solidFill>
                <a:srgbClr val="888888"/>
              </a:solidFill>
              <a:prstDash val="solid"/>
              <a:round/>
            </a:ln>
          </c:spPr>
        </c:majorGridlines>
        <c:numFmt formatCode="General" sourceLinked="0"/>
        <c:majorTickMark val="out"/>
        <c:minorTickMark val="none"/>
        <c:tickLblPos val="nextTo"/>
        <c:spPr>
          <a:ln w="12700" cap="flat">
            <a:solidFill>
              <a:srgbClr val="888888"/>
            </a:solidFill>
            <a:prstDash val="solid"/>
            <a:round/>
          </a:ln>
        </c:spPr>
        <c:txPr>
          <a:bodyPr/>
          <a:lstStyle/>
          <a:p>
            <a:pPr>
              <a:defRPr sz="1000" b="0" i="0" u="none" strike="noStrike">
                <a:solidFill>
                  <a:srgbClr val="2D3436"/>
                </a:solidFill>
                <a:latin typeface="Arial"/>
              </a:defRPr>
            </a:pPr>
            <a:endParaRPr lang="en-US"/>
          </a:p>
        </c:txPr>
        <c:crossAx val="2094734554"/>
        <c:crosses val="autoZero"/>
        <c:crossBetween val="between"/>
      </c:valAx>
      <c:spPr>
        <a:noFill/>
        <a:ln>
          <a:noFill/>
        </a:ln>
        <a:effectLst/>
      </c:spPr>
    </c:plotArea>
    <c:legend>
      <c:legendPos val="b"/>
      <c:overlay val="0"/>
      <c:txPr>
        <a:bodyPr/>
        <a:lstStyle/>
        <a:p>
          <a:pPr>
            <a:defRPr sz="1100">
              <a:solidFill>
                <a:srgbClr val="2D3436"/>
              </a:solidFill>
            </a:defRPr>
          </a:pPr>
          <a:endParaRPr lang="en-US"/>
        </a:p>
      </c:txPr>
    </c:legend>
    <c:plotVisOnly val="1"/>
    <c:dispBlanksAs val="span"/>
  </c:chart>
  <c:spPr>
    <a:noFill/>
    <a:ln>
      <a:noFill/>
    </a:ln>
    <a:effectLst/>
  </c:spPr>
  <c:externalData r:id="rId1">
    <c:autoUpdate val="0"/>
  </c:externalData>
</c:chartSpace>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1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3.xml"/>
		</Relationships>
</file>

<file path=ppt/notesSlides/_rels/notesSlide1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4.xml"/>
		</Relationships>
</file>

<file path=ppt/notesSlides/_rels/notesSlide1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5.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Welcome to our analysis of AI in Healthcare. This presentation explores how artificial intelligence is transforming patient care, from diagnostic imaging to drug discovery.,We'll cover market trends, real-world case studies, and the challenges organizations face when implementing AI solutions.,Let's begin with the agenda.</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Mayo Clinic's sepsis detection system is one of the most successful AI implementations in healthcare.,Sepsis is particularly dangerous because it progresses rapidly—every hour of delayed treatment increases mortality by 7%.,The AI monitors continuous streams of data: heart rate, blood pressure, temperature, lab results—and flags at-risk patients before nurses or doctors would notice.</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Every technology transformation comes with risks, and healthcare AI is no exception.,Regulatory hurdles are the highest concern—both high impact and high probability. FDA approval processes are still evolving.,Algorithm bias is particularly concerning: if AI is trained on biased data, it can perpetuate healthcare disparities.,Organizations must address these risks proactively to succeed with AI implementation.</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Despite challenges, the opportunities are immense.,Personalized medicine: AI can analyze your genetics, lifestyle, and history to recommend treatments that work specifically for you—not just population averages.,Early detection: AI is catching diseases 6-12 months before traditional methods, dramatically improving outcomes.,Operational efficiency: By automating administrative work, we can let doctors be doctors instead of data entry clerks.</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Looking ahead to 2030, we're not talking about AI replacing doctors—we're talking about AI as an indispensable partner.,90% of clinical decisions will involve AI assistance, whether for diagnosis support, treatment recommendations, or monitoring.,The $300 billion in savings isn't just cost-cutting—it's reinvesting those resources into better care, reaching underserved populations, and medical research.</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Let's summarize the five key takeaways from this presentation.,First, the market opportunity is enormous—nearly $150 billion by 2030 with growth that outpaces almost every other sector.,Second, while diagnostic imaging leads today, we're seeing rapid growth across all application areas.,Finally, success requires viewing AI as a partner to clinicians, not a replacement. The best outcomes come from human expertise augmented by AI capabilities.</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Thank you for your attention. I'd be happy to take any questions.,Key discussion topics: implementation timelines at your organization, budget considerations for AI projects, or specific technology evaluations.,This presentation was generated programmatically using PptxGenJS—demonstrating that AI can not only analyze healthcare data, but communicate it effectively.</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Today we'll walk through five key areas: First, an overview of the AI healthcare market size and growth projections.,Then we'll explore the specific technologies making an impact, followed by adoption data across different regions.,We'll examine real ROI data and case studies, before discussing challenges and what the future holds.</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healthcare industry faces unprecedented challenges: aging populations, physician shortages, and skyrocketing costs.,By 2030, we'll need to deliver care to billions more people, yet we're already facing critical workforce shortages.,This slide sets up why AI isn't just a 'nice to have'—it's becoming essential for healthcare systems to remain viable.</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is the headline number: AI in healthcare is projected to reach nearly $150 billion by 2030.,A 46.9% CAGR means this market is doubling roughly every 18 months—one of the fastest-growing sectors in the economy.,This slide emphasizes the scale of investment flowing into healthcare AI and why stakeholders need to pay attention.</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North America dominates the current market with $38 billion, driven by FDA approvals and tech infrastructure.,However, Asia Pacific is the fastest-growing region, with China and India investing heavily in AI healthcare solutions.,This regional distribution helps investors and companies prioritize market entry strategies.</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Diagnostic imaging dominates the market with 28% share—that's radiology, pathology, and medical image analysis.,Drug discovery is the second-largest at 22%, as pharma companies use AI to accelerate clinical trials.,Administrative AI—scheduling, billing, documentation—is a hidden workhorse at 18%, driving cost savings.</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timeline shows the key breakthroughs that brought us to today.,2016: AlphaFold's protein structure breakthrough showed AI could solve biological problems.,2023: Generative AI like GPT and Claude entered healthcare, enabling new forms of interaction.,2026: We're now seeing the first autonomous AI agents deployed in hospitals—not just tools, but active participants in care.</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table compares the four major AI healthcare technologies across key dimensions.,Diagnostic AI leads in accuracy at 94%, while Drug Discovery offers the highest ROI at $45M annually—but takes 18-36 months to implement.,Virtual assistants have the fastest implementation at 2-4 months, making them attractive entry points for organizations.</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Adoption follows a predictable pattern: large hospitals lead, mid-size follows, and smaller clinics trail.,Large hospitals already at 85% adoption—most have implemented at least one major AI system.,The gap is narrowing: mid-size hospitals are catching up faster than expected as solutions become more affordable.</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chart" Target="/ppt/charts/chart1.xml"/><Relationship Id="rId2" Type="http://schemas.openxmlformats.org/officeDocument/2006/relationships/slideLayout" Target="../slideLayouts/slideLayout1.xml"/><Relationship Id="rId3"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chart" Target="/ppt/charts/chart2.xml"/><Relationship Id="rId2" Type="http://schemas.openxmlformats.org/officeDocument/2006/relationships/slideLayout" Target="../slideLayouts/slideLayout1.xml"/><Relationship Id="rId3"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chart" Target="/ppt/charts/chart3.xml"/><Relationship Id="rId2" Type="http://schemas.openxmlformats.org/officeDocument/2006/relationships/slideLayout" Target="../slideLayouts/slideLayout1.xml"/><Relationship Id="rId3"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0D1B2A"/>
        </a:solidFill>
      </p:bgPr>
    </p:bg>
    <p:spTree>
      <p:nvGrpSpPr>
        <p:cNvPr id="1" name=""/>
        <p:cNvGrpSpPr/>
        <p:nvPr/>
      </p:nvGrpSpPr>
      <p:grpSpPr>
        <a:xfrm>
          <a:off x="0" y="0"/>
          <a:ext cx="0" cy="0"/>
          <a:chOff x="0" y="0"/>
          <a:chExt cx="0" cy="0"/>
        </a:xfrm>
      </p:grpSpPr>
      <p:sp>
        <p:nvSpPr>
          <p:cNvPr id="2" name="Text 0"/>
          <p:cNvSpPr/>
          <p:nvPr/>
        </p:nvSpPr>
        <p:spPr>
          <a:xfrm>
            <a:off x="731520" y="2286000"/>
            <a:ext cx="7680960" cy="1097280"/>
          </a:xfrm>
          <a:prstGeom prst="rect">
            <a:avLst/>
          </a:prstGeom>
          <a:noFill/>
          <a:ln/>
        </p:spPr>
        <p:txBody>
          <a:bodyPr wrap="square" rtlCol="0" anchor="ctr"/>
          <a:lstStyle/>
          <a:p>
            <a:pPr algn="ctr" indent="0" marL="0">
              <a:buNone/>
            </a:pPr>
            <a:r>
              <a:rPr lang="en-US" sz="4400" b="1" dirty="0">
                <a:solidFill>
                  <a:srgbClr val="FFFFFF"/>
                </a:solidFill>
                <a:latin typeface="Arial" pitchFamily="34" charset="0"/>
                <a:ea typeface="Arial" pitchFamily="34" charset="-122"/>
                <a:cs typeface="Arial" pitchFamily="34" charset="-120"/>
              </a:rPr>
              <a:t>AI in Healthcare: Transforming Patient Care</a:t>
            </a:r>
            <a:endParaRPr lang="en-US" sz="4400" dirty="0"/>
          </a:p>
        </p:txBody>
      </p:sp>
      <p:sp>
        <p:nvSpPr>
          <p:cNvPr id="3" name="Text 1"/>
          <p:cNvSpPr/>
          <p:nvPr/>
        </p:nvSpPr>
        <p:spPr>
          <a:xfrm>
            <a:off x="731520" y="3474720"/>
            <a:ext cx="7680960" cy="548640"/>
          </a:xfrm>
          <a:prstGeom prst="rect">
            <a:avLst/>
          </a:prstGeom>
          <a:noFill/>
          <a:ln/>
        </p:spPr>
        <p:txBody>
          <a:bodyPr wrap="square" rtlCol="0" anchor="ctr"/>
          <a:lstStyle/>
          <a:p>
            <a:pPr algn="ctr" indent="0" marL="0">
              <a:buNone/>
            </a:pPr>
            <a:r>
              <a:rPr lang="en-US" sz="2200" dirty="0">
                <a:solidFill>
                  <a:srgbClr val="E8913A"/>
                </a:solidFill>
                <a:latin typeface="Arial" pitchFamily="34" charset="0"/>
                <a:ea typeface="Arial" pitchFamily="34" charset="-122"/>
                <a:cs typeface="Arial" pitchFamily="34" charset="-120"/>
              </a:rPr>
              <a:t>A 2026 Market Analysis</a:t>
            </a:r>
            <a:endParaRPr lang="en-US" sz="2200" dirty="0"/>
          </a:p>
        </p:txBody>
      </p:sp>
      <p:sp>
        <p:nvSpPr>
          <p:cNvPr id="4" name="Text 2"/>
          <p:cNvSpPr/>
          <p:nvPr/>
        </p:nvSpPr>
        <p:spPr>
          <a:xfrm>
            <a:off x="731520" y="4754880"/>
            <a:ext cx="7680960" cy="365760"/>
          </a:xfrm>
          <a:prstGeom prst="rect">
            <a:avLst/>
          </a:prstGeom>
          <a:noFill/>
          <a:ln/>
        </p:spPr>
        <p:txBody>
          <a:bodyPr wrap="square" rtlCol="0" anchor="ctr"/>
          <a:lstStyle/>
          <a:p>
            <a:pPr algn="ctr" indent="0" marL="0">
              <a:buNone/>
            </a:pPr>
            <a:r>
              <a:rPr lang="en-US" sz="1400" dirty="0">
                <a:solidFill>
                  <a:srgbClr val="B0BEC5"/>
                </a:solidFill>
                <a:latin typeface="Arial" pitchFamily="34" charset="0"/>
                <a:ea typeface="Arial" pitchFamily="34" charset="-122"/>
                <a:cs typeface="Arial" pitchFamily="34" charset="-120"/>
              </a:rPr>
              <a:t>April 2026 • Prepared by Claude</a:t>
            </a:r>
            <a:endParaRPr lang="en-US" sz="1400" dirty="0"/>
          </a:p>
        </p:txBody>
      </p:sp>
      <p:sp>
        <p:nvSpPr>
          <p:cNvPr id="5" name="Shape 3"/>
          <p:cNvSpPr/>
          <p:nvPr/>
        </p:nvSpPr>
        <p:spPr>
          <a:xfrm>
            <a:off x="2743200" y="5943600"/>
            <a:ext cx="3657600" cy="54864"/>
          </a:xfrm>
          <a:prstGeom prst="rect">
            <a:avLst/>
          </a:prstGeom>
          <a:solidFill>
            <a:srgbClr val="E8913A"/>
          </a:solidFill>
          <a:ln/>
        </p:spPr>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spTree>
      <p:nvGrpSpPr>
        <p:cNvPr id="1" name=""/>
        <p:cNvGrpSpPr/>
        <p:nvPr/>
      </p:nvGrpSpPr>
      <p:grpSpPr>
        <a:xfrm>
          <a:off x="0" y="0"/>
          <a:ext cx="0" cy="0"/>
          <a:chOff x="0" y="0"/>
          <a:chExt cx="0" cy="0"/>
        </a:xfrm>
      </p:grpSpPr>
      <p:sp>
        <p:nvSpPr>
          <p:cNvPr id="2" name="Shape 0"/>
          <p:cNvSpPr/>
          <p:nvPr/>
        </p:nvSpPr>
        <p:spPr>
          <a:xfrm>
            <a:off x="0" y="0"/>
            <a:ext cx="9144000" cy="1097280"/>
          </a:xfrm>
          <a:prstGeom prst="rect">
            <a:avLst/>
          </a:prstGeom>
          <a:solidFill>
            <a:srgbClr val="0D1B2A"/>
          </a:solidFill>
          <a:ln/>
        </p:spPr>
      </p:sp>
      <p:sp>
        <p:nvSpPr>
          <p:cNvPr id="3" name="Text 1"/>
          <p:cNvSpPr/>
          <p:nvPr/>
        </p:nvSpPr>
        <p:spPr>
          <a:xfrm>
            <a:off x="457200" y="274320"/>
            <a:ext cx="8229600" cy="548640"/>
          </a:xfrm>
          <a:prstGeom prst="rect">
            <a:avLst/>
          </a:prstGeom>
          <a:noFill/>
          <a:ln/>
        </p:spPr>
        <p:txBody>
          <a:bodyPr wrap="square" rtlCol="0" anchor="ctr"/>
          <a:lstStyle/>
          <a:p>
            <a:pPr indent="0" marL="0">
              <a:buNone/>
            </a:pPr>
            <a:r>
              <a:rPr lang="en-US" sz="2800" b="1" dirty="0">
                <a:solidFill>
                  <a:srgbClr val="FFFFFF"/>
                </a:solidFill>
                <a:latin typeface="Arial" pitchFamily="34" charset="0"/>
                <a:ea typeface="Arial" pitchFamily="34" charset="-122"/>
                <a:cs typeface="Arial" pitchFamily="34" charset="-120"/>
              </a:rPr>
              <a:t>Case Study: Mayo Clinic</a:t>
            </a:r>
            <a:endParaRPr lang="en-US" sz="2800" dirty="0"/>
          </a:p>
        </p:txBody>
      </p:sp>
      <p:sp>
        <p:nvSpPr>
          <p:cNvPr id="4" name="Text 2"/>
          <p:cNvSpPr/>
          <p:nvPr/>
        </p:nvSpPr>
        <p:spPr>
          <a:xfrm>
            <a:off x="457200" y="1280160"/>
            <a:ext cx="8229600" cy="365760"/>
          </a:xfrm>
          <a:prstGeom prst="rect">
            <a:avLst/>
          </a:prstGeom>
          <a:noFill/>
          <a:ln/>
        </p:spPr>
        <p:txBody>
          <a:bodyPr wrap="square" rtlCol="0" anchor="ctr"/>
          <a:lstStyle/>
          <a:p>
            <a:pPr indent="0" marL="0">
              <a:buNone/>
            </a:pPr>
            <a:r>
              <a:rPr lang="en-US" sz="1800" b="1" dirty="0">
                <a:solidFill>
                  <a:srgbClr val="1B2A4A"/>
                </a:solidFill>
                <a:latin typeface="Arial" pitchFamily="34" charset="0"/>
                <a:ea typeface="Arial" pitchFamily="34" charset="-122"/>
                <a:cs typeface="Arial" pitchFamily="34" charset="-120"/>
              </a:rPr>
              <a:t>AI-Powered Early Sepsis Detection</a:t>
            </a:r>
            <a:endParaRPr lang="en-US" sz="1800" dirty="0"/>
          </a:p>
        </p:txBody>
      </p:sp>
      <p:sp>
        <p:nvSpPr>
          <p:cNvPr id="5" name="Shape 3"/>
          <p:cNvSpPr/>
          <p:nvPr/>
        </p:nvSpPr>
        <p:spPr>
          <a:xfrm>
            <a:off x="457200" y="1828800"/>
            <a:ext cx="3840480" cy="2286000"/>
          </a:xfrm>
          <a:prstGeom prst="rect">
            <a:avLst>
              <a:gd name="adj" fmla="val 4000"/>
            </a:avLst>
          </a:prstGeom>
          <a:solidFill>
            <a:srgbClr val="FFF5F5"/>
          </a:solidFill>
          <a:ln w="12700">
            <a:solidFill>
              <a:srgbClr val="D4556B"/>
            </a:solidFill>
            <a:prstDash val="solid"/>
          </a:ln>
        </p:spPr>
      </p:sp>
      <p:sp>
        <p:nvSpPr>
          <p:cNvPr id="6" name="Text 4"/>
          <p:cNvSpPr/>
          <p:nvPr/>
        </p:nvSpPr>
        <p:spPr>
          <a:xfrm>
            <a:off x="640080" y="1965960"/>
            <a:ext cx="3474720" cy="274320"/>
          </a:xfrm>
          <a:prstGeom prst="rect">
            <a:avLst/>
          </a:prstGeom>
          <a:noFill/>
          <a:ln/>
        </p:spPr>
        <p:txBody>
          <a:bodyPr wrap="square" rtlCol="0" anchor="ctr"/>
          <a:lstStyle/>
          <a:p>
            <a:pPr indent="0" marL="0">
              <a:buNone/>
            </a:pPr>
            <a:r>
              <a:rPr lang="en-US" sz="1400" b="1" dirty="0">
                <a:solidFill>
                  <a:srgbClr val="D4556B"/>
                </a:solidFill>
                <a:latin typeface="Arial" pitchFamily="34" charset="0"/>
                <a:ea typeface="Arial" pitchFamily="34" charset="-122"/>
                <a:cs typeface="Arial" pitchFamily="34" charset="-120"/>
              </a:rPr>
              <a:t>The Challenge</a:t>
            </a:r>
            <a:endParaRPr lang="en-US" sz="1400" dirty="0"/>
          </a:p>
        </p:txBody>
      </p:sp>
      <p:sp>
        <p:nvSpPr>
          <p:cNvPr id="7" name="Text 5"/>
          <p:cNvSpPr/>
          <p:nvPr/>
        </p:nvSpPr>
        <p:spPr>
          <a:xfrm>
            <a:off x="640080" y="2331720"/>
            <a:ext cx="3474720" cy="1371600"/>
          </a:xfrm>
          <a:prstGeom prst="rect">
            <a:avLst/>
          </a:prstGeom>
          <a:noFill/>
          <a:ln/>
        </p:spPr>
        <p:txBody>
          <a:bodyPr wrap="square" rtlCol="0" anchor="ctr"/>
          <a:lstStyle/>
          <a:p>
            <a:pPr indent="0" marL="0">
              <a:buNone/>
            </a:pPr>
            <a:r>
              <a:rPr lang="en-US" sz="1200" dirty="0">
                <a:solidFill>
                  <a:srgbClr val="2D3436"/>
                </a:solidFill>
                <a:latin typeface="Arial" pitchFamily="34" charset="0"/>
                <a:ea typeface="Arial" pitchFamily="34" charset="-122"/>
                <a:cs typeface="Arial" pitchFamily="34" charset="-120"/>
              </a:rPr>
              <a:t>Sepsis is a life-threatening condition affecting 1.7M Americans annually. Traditional detection takes 8+ hours, often too late for effective intervention.</a:t>
            </a:r>
            <a:endParaRPr lang="en-US" sz="1200" dirty="0"/>
          </a:p>
        </p:txBody>
      </p:sp>
      <p:sp>
        <p:nvSpPr>
          <p:cNvPr id="8" name="Shape 6"/>
          <p:cNvSpPr/>
          <p:nvPr/>
        </p:nvSpPr>
        <p:spPr>
          <a:xfrm>
            <a:off x="4846320" y="1828800"/>
            <a:ext cx="3840480" cy="2286000"/>
          </a:xfrm>
          <a:prstGeom prst="rect">
            <a:avLst>
              <a:gd name="adj" fmla="val 4000"/>
            </a:avLst>
          </a:prstGeom>
          <a:solidFill>
            <a:srgbClr val="F0FFF4"/>
          </a:solidFill>
          <a:ln w="12700">
            <a:solidFill>
              <a:srgbClr val="7EC8A0"/>
            </a:solidFill>
            <a:prstDash val="solid"/>
          </a:ln>
        </p:spPr>
      </p:sp>
      <p:sp>
        <p:nvSpPr>
          <p:cNvPr id="9" name="Text 7"/>
          <p:cNvSpPr/>
          <p:nvPr/>
        </p:nvSpPr>
        <p:spPr>
          <a:xfrm>
            <a:off x="5029200" y="1965960"/>
            <a:ext cx="3474720" cy="274320"/>
          </a:xfrm>
          <a:prstGeom prst="rect">
            <a:avLst/>
          </a:prstGeom>
          <a:noFill/>
          <a:ln/>
        </p:spPr>
        <p:txBody>
          <a:bodyPr wrap="square" rtlCol="0" anchor="ctr"/>
          <a:lstStyle/>
          <a:p>
            <a:pPr indent="0" marL="0">
              <a:buNone/>
            </a:pPr>
            <a:r>
              <a:rPr lang="en-US" sz="1400" b="1" dirty="0">
                <a:solidFill>
                  <a:srgbClr val="2D5016"/>
                </a:solidFill>
                <a:latin typeface="Arial" pitchFamily="34" charset="0"/>
                <a:ea typeface="Arial" pitchFamily="34" charset="-122"/>
                <a:cs typeface="Arial" pitchFamily="34" charset="-120"/>
              </a:rPr>
              <a:t>The Solution</a:t>
            </a:r>
            <a:endParaRPr lang="en-US" sz="1400" dirty="0"/>
          </a:p>
        </p:txBody>
      </p:sp>
      <p:sp>
        <p:nvSpPr>
          <p:cNvPr id="10" name="Text 8"/>
          <p:cNvSpPr/>
          <p:nvPr/>
        </p:nvSpPr>
        <p:spPr>
          <a:xfrm>
            <a:off x="5029200" y="2331720"/>
            <a:ext cx="3474720" cy="1371600"/>
          </a:xfrm>
          <a:prstGeom prst="rect">
            <a:avLst/>
          </a:prstGeom>
          <a:noFill/>
          <a:ln/>
        </p:spPr>
        <p:txBody>
          <a:bodyPr wrap="square" rtlCol="0" anchor="ctr"/>
          <a:lstStyle/>
          <a:p>
            <a:pPr indent="0" marL="0">
              <a:buNone/>
            </a:pPr>
            <a:r>
              <a:rPr lang="en-US" sz="1200" dirty="0">
                <a:solidFill>
                  <a:srgbClr val="2D3436"/>
                </a:solidFill>
                <a:latin typeface="Arial" pitchFamily="34" charset="0"/>
                <a:ea typeface="Arial" pitchFamily="34" charset="-122"/>
                <a:cs typeface="Arial" pitchFamily="34" charset="-120"/>
              </a:rPr>
              <a:t>Mayo Clinic deployed an AI system that continuously monitors 50+ patient vitals, detecting sepsis patterns up to 6 hours before clinical signs appear.</a:t>
            </a:r>
            <a:endParaRPr lang="en-US" sz="1200" dirty="0"/>
          </a:p>
        </p:txBody>
      </p:sp>
      <p:sp>
        <p:nvSpPr>
          <p:cNvPr id="11" name="Shape 9"/>
          <p:cNvSpPr/>
          <p:nvPr/>
        </p:nvSpPr>
        <p:spPr>
          <a:xfrm>
            <a:off x="457200" y="4389120"/>
            <a:ext cx="8229600" cy="1371600"/>
          </a:xfrm>
          <a:prstGeom prst="rect">
            <a:avLst>
              <a:gd name="adj" fmla="val 6667"/>
            </a:avLst>
          </a:prstGeom>
          <a:solidFill>
            <a:srgbClr val="1B2A4A"/>
          </a:solidFill>
          <a:ln/>
        </p:spPr>
      </p:sp>
      <p:sp>
        <p:nvSpPr>
          <p:cNvPr id="12" name="Text 10"/>
          <p:cNvSpPr/>
          <p:nvPr/>
        </p:nvSpPr>
        <p:spPr>
          <a:xfrm>
            <a:off x="640080" y="4572000"/>
            <a:ext cx="7863840" cy="274320"/>
          </a:xfrm>
          <a:prstGeom prst="rect">
            <a:avLst/>
          </a:prstGeom>
          <a:noFill/>
          <a:ln/>
        </p:spPr>
        <p:txBody>
          <a:bodyPr wrap="square" rtlCol="0" anchor="ctr"/>
          <a:lstStyle/>
          <a:p>
            <a:pPr indent="0" marL="0">
              <a:buNone/>
            </a:pPr>
            <a:r>
              <a:rPr lang="en-US" sz="1400" b="1" dirty="0">
                <a:solidFill>
                  <a:srgbClr val="FFFFFF"/>
                </a:solidFill>
                <a:latin typeface="Arial" pitchFamily="34" charset="0"/>
                <a:ea typeface="Arial" pitchFamily="34" charset="-122"/>
                <a:cs typeface="Arial" pitchFamily="34" charset="-120"/>
              </a:rPr>
              <a:t>Results Achieved</a:t>
            </a:r>
            <a:endParaRPr lang="en-US" sz="1400" dirty="0"/>
          </a:p>
        </p:txBody>
      </p:sp>
      <p:sp>
        <p:nvSpPr>
          <p:cNvPr id="13" name="Text 11"/>
          <p:cNvSpPr/>
          <p:nvPr/>
        </p:nvSpPr>
        <p:spPr>
          <a:xfrm>
            <a:off x="731520" y="4937760"/>
            <a:ext cx="1828800" cy="457200"/>
          </a:xfrm>
          <a:prstGeom prst="rect">
            <a:avLst/>
          </a:prstGeom>
          <a:noFill/>
          <a:ln/>
        </p:spPr>
        <p:txBody>
          <a:bodyPr wrap="square" rtlCol="0" anchor="ctr"/>
          <a:lstStyle/>
          <a:p>
            <a:pPr algn="ctr" indent="0" marL="0">
              <a:buNone/>
            </a:pPr>
            <a:r>
              <a:rPr lang="en-US" sz="2800" b="1" dirty="0">
                <a:solidFill>
                  <a:srgbClr val="E8913A"/>
                </a:solidFill>
                <a:latin typeface="Arial" pitchFamily="34" charset="0"/>
                <a:ea typeface="Arial" pitchFamily="34" charset="-122"/>
                <a:cs typeface="Arial" pitchFamily="34" charset="-120"/>
              </a:rPr>
              <a:t>-20%</a:t>
            </a:r>
            <a:endParaRPr lang="en-US" sz="2800" dirty="0"/>
          </a:p>
        </p:txBody>
      </p:sp>
      <p:sp>
        <p:nvSpPr>
          <p:cNvPr id="14" name="Text 12"/>
          <p:cNvSpPr/>
          <p:nvPr/>
        </p:nvSpPr>
        <p:spPr>
          <a:xfrm>
            <a:off x="731520" y="5349240"/>
            <a:ext cx="1828800" cy="274320"/>
          </a:xfrm>
          <a:prstGeom prst="rect">
            <a:avLst/>
          </a:prstGeom>
          <a:noFill/>
          <a:ln/>
        </p:spPr>
        <p:txBody>
          <a:bodyPr wrap="square" rtlCol="0" anchor="ctr"/>
          <a:lstStyle/>
          <a:p>
            <a:pPr algn="ctr" indent="0" marL="0">
              <a:buNone/>
            </a:pPr>
            <a:r>
              <a:rPr lang="en-US" sz="1100" dirty="0">
                <a:solidFill>
                  <a:srgbClr val="B0BEC5"/>
                </a:solidFill>
                <a:latin typeface="Arial" pitchFamily="34" charset="0"/>
                <a:ea typeface="Arial" pitchFamily="34" charset="-122"/>
                <a:cs typeface="Arial" pitchFamily="34" charset="-120"/>
              </a:rPr>
              <a:t>Sepsis Mortality</a:t>
            </a:r>
            <a:endParaRPr lang="en-US" sz="1100" dirty="0"/>
          </a:p>
        </p:txBody>
      </p:sp>
      <p:sp>
        <p:nvSpPr>
          <p:cNvPr id="15" name="Text 13"/>
          <p:cNvSpPr/>
          <p:nvPr/>
        </p:nvSpPr>
        <p:spPr>
          <a:xfrm>
            <a:off x="2834640" y="4937760"/>
            <a:ext cx="1828800" cy="457200"/>
          </a:xfrm>
          <a:prstGeom prst="rect">
            <a:avLst/>
          </a:prstGeom>
          <a:noFill/>
          <a:ln/>
        </p:spPr>
        <p:txBody>
          <a:bodyPr wrap="square" rtlCol="0" anchor="ctr"/>
          <a:lstStyle/>
          <a:p>
            <a:pPr algn="ctr" indent="0" marL="0">
              <a:buNone/>
            </a:pPr>
            <a:r>
              <a:rPr lang="en-US" sz="2800" b="1" dirty="0">
                <a:solidFill>
                  <a:srgbClr val="E8913A"/>
                </a:solidFill>
                <a:latin typeface="Arial" pitchFamily="34" charset="0"/>
                <a:ea typeface="Arial" pitchFamily="34" charset="-122"/>
                <a:cs typeface="Arial" pitchFamily="34" charset="-120"/>
              </a:rPr>
              <a:t>-7hrs</a:t>
            </a:r>
            <a:endParaRPr lang="en-US" sz="2800" dirty="0"/>
          </a:p>
        </p:txBody>
      </p:sp>
      <p:sp>
        <p:nvSpPr>
          <p:cNvPr id="16" name="Text 14"/>
          <p:cNvSpPr/>
          <p:nvPr/>
        </p:nvSpPr>
        <p:spPr>
          <a:xfrm>
            <a:off x="2834640" y="5349240"/>
            <a:ext cx="1828800" cy="274320"/>
          </a:xfrm>
          <a:prstGeom prst="rect">
            <a:avLst/>
          </a:prstGeom>
          <a:noFill/>
          <a:ln/>
        </p:spPr>
        <p:txBody>
          <a:bodyPr wrap="square" rtlCol="0" anchor="ctr"/>
          <a:lstStyle/>
          <a:p>
            <a:pPr algn="ctr" indent="0" marL="0">
              <a:buNone/>
            </a:pPr>
            <a:r>
              <a:rPr lang="en-US" sz="1100" dirty="0">
                <a:solidFill>
                  <a:srgbClr val="B0BEC5"/>
                </a:solidFill>
                <a:latin typeface="Arial" pitchFamily="34" charset="0"/>
                <a:ea typeface="Arial" pitchFamily="34" charset="-122"/>
                <a:cs typeface="Arial" pitchFamily="34" charset="-120"/>
              </a:rPr>
              <a:t>Detection Time</a:t>
            </a:r>
            <a:endParaRPr lang="en-US" sz="1100" dirty="0"/>
          </a:p>
        </p:txBody>
      </p:sp>
      <p:sp>
        <p:nvSpPr>
          <p:cNvPr id="17" name="Text 15"/>
          <p:cNvSpPr/>
          <p:nvPr/>
        </p:nvSpPr>
        <p:spPr>
          <a:xfrm>
            <a:off x="4937760" y="4937760"/>
            <a:ext cx="1828800" cy="457200"/>
          </a:xfrm>
          <a:prstGeom prst="rect">
            <a:avLst/>
          </a:prstGeom>
          <a:noFill/>
          <a:ln/>
        </p:spPr>
        <p:txBody>
          <a:bodyPr wrap="square" rtlCol="0" anchor="ctr"/>
          <a:lstStyle/>
          <a:p>
            <a:pPr algn="ctr" indent="0" marL="0">
              <a:buNone/>
            </a:pPr>
            <a:r>
              <a:rPr lang="en-US" sz="2800" b="1" dirty="0">
                <a:solidFill>
                  <a:srgbClr val="E8913A"/>
                </a:solidFill>
                <a:latin typeface="Arial" pitchFamily="34" charset="0"/>
                <a:ea typeface="Arial" pitchFamily="34" charset="-122"/>
                <a:cs typeface="Arial" pitchFamily="34" charset="-120"/>
              </a:rPr>
              <a:t>$12M</a:t>
            </a:r>
            <a:endParaRPr lang="en-US" sz="2800" dirty="0"/>
          </a:p>
        </p:txBody>
      </p:sp>
      <p:sp>
        <p:nvSpPr>
          <p:cNvPr id="18" name="Text 16"/>
          <p:cNvSpPr/>
          <p:nvPr/>
        </p:nvSpPr>
        <p:spPr>
          <a:xfrm>
            <a:off x="4937760" y="5349240"/>
            <a:ext cx="1828800" cy="274320"/>
          </a:xfrm>
          <a:prstGeom prst="rect">
            <a:avLst/>
          </a:prstGeom>
          <a:noFill/>
          <a:ln/>
        </p:spPr>
        <p:txBody>
          <a:bodyPr wrap="square" rtlCol="0" anchor="ctr"/>
          <a:lstStyle/>
          <a:p>
            <a:pPr algn="ctr" indent="0" marL="0">
              <a:buNone/>
            </a:pPr>
            <a:r>
              <a:rPr lang="en-US" sz="1100" dirty="0">
                <a:solidFill>
                  <a:srgbClr val="B0BEC5"/>
                </a:solidFill>
                <a:latin typeface="Arial" pitchFamily="34" charset="0"/>
                <a:ea typeface="Arial" pitchFamily="34" charset="-122"/>
                <a:cs typeface="Arial" pitchFamily="34" charset="-120"/>
              </a:rPr>
              <a:t>Annual Savings</a:t>
            </a:r>
            <a:endParaRPr lang="en-US" sz="1100" dirty="0"/>
          </a:p>
        </p:txBody>
      </p:sp>
      <p:sp>
        <p:nvSpPr>
          <p:cNvPr id="19" name="Text 17"/>
          <p:cNvSpPr/>
          <p:nvPr/>
        </p:nvSpPr>
        <p:spPr>
          <a:xfrm>
            <a:off x="7040880" y="4937760"/>
            <a:ext cx="1828800" cy="457200"/>
          </a:xfrm>
          <a:prstGeom prst="rect">
            <a:avLst/>
          </a:prstGeom>
          <a:noFill/>
          <a:ln/>
        </p:spPr>
        <p:txBody>
          <a:bodyPr wrap="square" rtlCol="0" anchor="ctr"/>
          <a:lstStyle/>
          <a:p>
            <a:pPr algn="ctr" indent="0" marL="0">
              <a:buNone/>
            </a:pPr>
            <a:r>
              <a:rPr lang="en-US" sz="2800" b="1" dirty="0">
                <a:solidFill>
                  <a:srgbClr val="E8913A"/>
                </a:solidFill>
                <a:latin typeface="Arial" pitchFamily="34" charset="0"/>
                <a:ea typeface="Arial" pitchFamily="34" charset="-122"/>
                <a:cs typeface="Arial" pitchFamily="34" charset="-120"/>
              </a:rPr>
              <a:t>4.2x</a:t>
            </a:r>
            <a:endParaRPr lang="en-US" sz="2800" dirty="0"/>
          </a:p>
        </p:txBody>
      </p:sp>
      <p:sp>
        <p:nvSpPr>
          <p:cNvPr id="20" name="Text 18"/>
          <p:cNvSpPr/>
          <p:nvPr/>
        </p:nvSpPr>
        <p:spPr>
          <a:xfrm>
            <a:off x="7040880" y="5349240"/>
            <a:ext cx="1828800" cy="274320"/>
          </a:xfrm>
          <a:prstGeom prst="rect">
            <a:avLst/>
          </a:prstGeom>
          <a:noFill/>
          <a:ln/>
        </p:spPr>
        <p:txBody>
          <a:bodyPr wrap="square" rtlCol="0" anchor="ctr"/>
          <a:lstStyle/>
          <a:p>
            <a:pPr algn="ctr" indent="0" marL="0">
              <a:buNone/>
            </a:pPr>
            <a:r>
              <a:rPr lang="en-US" sz="1100" dirty="0">
                <a:solidFill>
                  <a:srgbClr val="B0BEC5"/>
                </a:solidFill>
                <a:latin typeface="Arial" pitchFamily="34" charset="0"/>
                <a:ea typeface="Arial" pitchFamily="34" charset="-122"/>
                <a:cs typeface="Arial" pitchFamily="34" charset="-120"/>
              </a:rPr>
              <a:t>ROI</a:t>
            </a:r>
            <a:endParaRPr lang="en-US" sz="1100" dirty="0"/>
          </a:p>
        </p:txBody>
      </p:sp>
      <p:sp>
        <p:nvSpPr>
          <p:cNvPr id="21" name="Text 19"/>
          <p:cNvSpPr/>
          <p:nvPr/>
        </p:nvSpPr>
        <p:spPr>
          <a:xfrm>
            <a:off x="457200" y="6400800"/>
            <a:ext cx="8229600" cy="274320"/>
          </a:xfrm>
          <a:prstGeom prst="rect">
            <a:avLst/>
          </a:prstGeom>
          <a:noFill/>
          <a:ln/>
        </p:spPr>
        <p:txBody>
          <a:bodyPr wrap="square" rtlCol="0" anchor="ctr"/>
          <a:lstStyle/>
          <a:p>
            <a:pPr indent="0" marL="0">
              <a:buNone/>
            </a:pPr>
            <a:r>
              <a:rPr lang="en-US" sz="900" dirty="0">
                <a:solidFill>
                  <a:srgbClr val="999999"/>
                </a:solidFill>
                <a:latin typeface="Arial" pitchFamily="34" charset="0"/>
                <a:ea typeface="Arial" pitchFamily="34" charset="-122"/>
                <a:cs typeface="Arial" pitchFamily="34" charset="-120"/>
              </a:rPr>
              <a:t>AI in Healthcare • 2026 Market Analysis</a:t>
            </a:r>
            <a:endParaRPr lang="en-US" sz="9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spTree>
      <p:nvGrpSpPr>
        <p:cNvPr id="1" name=""/>
        <p:cNvGrpSpPr/>
        <p:nvPr/>
      </p:nvGrpSpPr>
      <p:grpSpPr>
        <a:xfrm>
          <a:off x="0" y="0"/>
          <a:ext cx="0" cy="0"/>
          <a:chOff x="0" y="0"/>
          <a:chExt cx="0" cy="0"/>
        </a:xfrm>
      </p:grpSpPr>
      <p:sp>
        <p:nvSpPr>
          <p:cNvPr id="2" name="Shape 0"/>
          <p:cNvSpPr/>
          <p:nvPr/>
        </p:nvSpPr>
        <p:spPr>
          <a:xfrm>
            <a:off x="0" y="0"/>
            <a:ext cx="9144000" cy="1097280"/>
          </a:xfrm>
          <a:prstGeom prst="rect">
            <a:avLst/>
          </a:prstGeom>
          <a:solidFill>
            <a:srgbClr val="0D1B2A"/>
          </a:solidFill>
          <a:ln/>
        </p:spPr>
      </p:sp>
      <p:sp>
        <p:nvSpPr>
          <p:cNvPr id="3" name="Text 1"/>
          <p:cNvSpPr/>
          <p:nvPr/>
        </p:nvSpPr>
        <p:spPr>
          <a:xfrm>
            <a:off x="457200" y="274320"/>
            <a:ext cx="8229600" cy="548640"/>
          </a:xfrm>
          <a:prstGeom prst="rect">
            <a:avLst/>
          </a:prstGeom>
          <a:noFill/>
          <a:ln/>
        </p:spPr>
        <p:txBody>
          <a:bodyPr wrap="square" rtlCol="0" anchor="ctr"/>
          <a:lstStyle/>
          <a:p>
            <a:pPr indent="0" marL="0">
              <a:buNone/>
            </a:pPr>
            <a:r>
              <a:rPr lang="en-US" sz="2800" b="1" dirty="0">
                <a:solidFill>
                  <a:srgbClr val="FFFFFF"/>
                </a:solidFill>
                <a:latin typeface="Arial" pitchFamily="34" charset="0"/>
                <a:ea typeface="Arial" pitchFamily="34" charset="-122"/>
                <a:cs typeface="Arial" pitchFamily="34" charset="-120"/>
              </a:rPr>
              <a:t>Challenges &amp; Risk Assessment</a:t>
            </a:r>
            <a:endParaRPr lang="en-US" sz="2800" dirty="0"/>
          </a:p>
        </p:txBody>
      </p:sp>
      <p:sp>
        <p:nvSpPr>
          <p:cNvPr id="4" name="Text 2"/>
          <p:cNvSpPr/>
          <p:nvPr/>
        </p:nvSpPr>
        <p:spPr>
          <a:xfrm rot="16200000">
            <a:off x="274320" y="2743200"/>
            <a:ext cx="457200" cy="1828800"/>
          </a:xfrm>
          <a:prstGeom prst="rect">
            <a:avLst/>
          </a:prstGeom>
          <a:noFill/>
          <a:ln/>
        </p:spPr>
        <p:txBody>
          <a:bodyPr wrap="square" rtlCol="0" anchor="ctr"/>
          <a:lstStyle/>
          <a:p>
            <a:pPr indent="0" marL="0">
              <a:buNone/>
            </a:pPr>
            <a:r>
              <a:rPr lang="en-US" sz="1200" b="1" dirty="0">
                <a:solidFill>
                  <a:srgbClr val="2D3436"/>
                </a:solidFill>
                <a:latin typeface="Arial" pitchFamily="34" charset="0"/>
                <a:ea typeface="Arial" pitchFamily="34" charset="-122"/>
                <a:cs typeface="Arial" pitchFamily="34" charset="-120"/>
              </a:rPr>
              <a:t>Impact</a:t>
            </a:r>
            <a:endParaRPr lang="en-US" sz="1200" dirty="0"/>
          </a:p>
        </p:txBody>
      </p:sp>
      <p:sp>
        <p:nvSpPr>
          <p:cNvPr id="5" name="Text 3"/>
          <p:cNvSpPr/>
          <p:nvPr/>
        </p:nvSpPr>
        <p:spPr>
          <a:xfrm>
            <a:off x="2743200" y="5760720"/>
            <a:ext cx="3657600" cy="274320"/>
          </a:xfrm>
          <a:prstGeom prst="rect">
            <a:avLst/>
          </a:prstGeom>
          <a:noFill/>
          <a:ln/>
        </p:spPr>
        <p:txBody>
          <a:bodyPr wrap="square" rtlCol="0" anchor="ctr"/>
          <a:lstStyle/>
          <a:p>
            <a:pPr algn="ctr" indent="0" marL="0">
              <a:buNone/>
            </a:pPr>
            <a:r>
              <a:rPr lang="en-US" sz="1200" b="1" dirty="0">
                <a:solidFill>
                  <a:srgbClr val="2D3436"/>
                </a:solidFill>
                <a:latin typeface="Arial" pitchFamily="34" charset="0"/>
                <a:ea typeface="Arial" pitchFamily="34" charset="-122"/>
                <a:cs typeface="Arial" pitchFamily="34" charset="-120"/>
              </a:rPr>
              <a:t>Probability</a:t>
            </a:r>
            <a:endParaRPr lang="en-US" sz="1200" dirty="0"/>
          </a:p>
        </p:txBody>
      </p:sp>
      <p:sp>
        <p:nvSpPr>
          <p:cNvPr id="6" name="Shape 4"/>
          <p:cNvSpPr/>
          <p:nvPr/>
        </p:nvSpPr>
        <p:spPr>
          <a:xfrm>
            <a:off x="914400" y="1828800"/>
            <a:ext cx="0" cy="4114800"/>
          </a:xfrm>
          <a:prstGeom prst="line">
            <a:avLst/>
          </a:prstGeom>
          <a:noFill/>
          <a:ln w="12700">
            <a:solidFill>
              <a:srgbClr val="DDDDDD"/>
            </a:solidFill>
            <a:prstDash val="dash"/>
          </a:ln>
        </p:spPr>
      </p:sp>
      <p:sp>
        <p:nvSpPr>
          <p:cNvPr id="7" name="Shape 5"/>
          <p:cNvSpPr/>
          <p:nvPr/>
        </p:nvSpPr>
        <p:spPr>
          <a:xfrm>
            <a:off x="4572000" y="1828800"/>
            <a:ext cx="0" cy="4114800"/>
          </a:xfrm>
          <a:prstGeom prst="line">
            <a:avLst/>
          </a:prstGeom>
          <a:noFill/>
          <a:ln w="12700">
            <a:solidFill>
              <a:srgbClr val="DDDDDD"/>
            </a:solidFill>
            <a:prstDash val="dash"/>
          </a:ln>
        </p:spPr>
      </p:sp>
      <p:sp>
        <p:nvSpPr>
          <p:cNvPr id="8" name="Shape 6"/>
          <p:cNvSpPr/>
          <p:nvPr/>
        </p:nvSpPr>
        <p:spPr>
          <a:xfrm>
            <a:off x="8229600" y="1828800"/>
            <a:ext cx="0" cy="4114800"/>
          </a:xfrm>
          <a:prstGeom prst="line">
            <a:avLst/>
          </a:prstGeom>
          <a:noFill/>
          <a:ln w="12700">
            <a:solidFill>
              <a:srgbClr val="DDDDDD"/>
            </a:solidFill>
            <a:prstDash val="dash"/>
          </a:ln>
        </p:spPr>
      </p:sp>
      <p:sp>
        <p:nvSpPr>
          <p:cNvPr id="9" name="Shape 7"/>
          <p:cNvSpPr/>
          <p:nvPr/>
        </p:nvSpPr>
        <p:spPr>
          <a:xfrm>
            <a:off x="914400" y="3200400"/>
            <a:ext cx="7315200" cy="0"/>
          </a:xfrm>
          <a:prstGeom prst="line">
            <a:avLst/>
          </a:prstGeom>
          <a:noFill/>
          <a:ln w="12700">
            <a:solidFill>
              <a:srgbClr val="DDDDDD"/>
            </a:solidFill>
            <a:prstDash val="dash"/>
          </a:ln>
        </p:spPr>
      </p:sp>
      <p:sp>
        <p:nvSpPr>
          <p:cNvPr id="10" name="Shape 8"/>
          <p:cNvSpPr/>
          <p:nvPr/>
        </p:nvSpPr>
        <p:spPr>
          <a:xfrm>
            <a:off x="914400" y="4572000"/>
            <a:ext cx="7315200" cy="0"/>
          </a:xfrm>
          <a:prstGeom prst="line">
            <a:avLst/>
          </a:prstGeom>
          <a:noFill/>
          <a:ln w="12700">
            <a:solidFill>
              <a:srgbClr val="DDDDDD"/>
            </a:solidFill>
            <a:prstDash val="dash"/>
          </a:ln>
        </p:spPr>
      </p:sp>
      <p:sp>
        <p:nvSpPr>
          <p:cNvPr id="11" name="Text 9"/>
          <p:cNvSpPr/>
          <p:nvPr/>
        </p:nvSpPr>
        <p:spPr>
          <a:xfrm>
            <a:off x="1097280" y="5852160"/>
            <a:ext cx="914400" cy="274320"/>
          </a:xfrm>
          <a:prstGeom prst="rect">
            <a:avLst/>
          </a:prstGeom>
          <a:noFill/>
          <a:ln/>
        </p:spPr>
        <p:txBody>
          <a:bodyPr wrap="square" rtlCol="0" anchor="ctr"/>
          <a:lstStyle/>
          <a:p>
            <a:pPr indent="0" marL="0">
              <a:buNone/>
            </a:pPr>
            <a:r>
              <a:rPr lang="en-US" sz="1000" dirty="0">
                <a:solidFill>
                  <a:srgbClr val="999999"/>
                </a:solidFill>
                <a:latin typeface="Arial" pitchFamily="34" charset="0"/>
                <a:ea typeface="Arial" pitchFamily="34" charset="-122"/>
                <a:cs typeface="Arial" pitchFamily="34" charset="-120"/>
              </a:rPr>
              <a:t>Low</a:t>
            </a:r>
            <a:endParaRPr lang="en-US" sz="1000" dirty="0"/>
          </a:p>
        </p:txBody>
      </p:sp>
      <p:sp>
        <p:nvSpPr>
          <p:cNvPr id="12" name="Text 10"/>
          <p:cNvSpPr/>
          <p:nvPr/>
        </p:nvSpPr>
        <p:spPr>
          <a:xfrm>
            <a:off x="7315200" y="5852160"/>
            <a:ext cx="914400" cy="274320"/>
          </a:xfrm>
          <a:prstGeom prst="rect">
            <a:avLst/>
          </a:prstGeom>
          <a:noFill/>
          <a:ln/>
        </p:spPr>
        <p:txBody>
          <a:bodyPr wrap="square" rtlCol="0" anchor="ctr"/>
          <a:lstStyle/>
          <a:p>
            <a:pPr algn="r" indent="0" marL="0">
              <a:buNone/>
            </a:pPr>
            <a:r>
              <a:rPr lang="en-US" sz="1000" dirty="0">
                <a:solidFill>
                  <a:srgbClr val="999999"/>
                </a:solidFill>
                <a:latin typeface="Arial" pitchFamily="34" charset="0"/>
                <a:ea typeface="Arial" pitchFamily="34" charset="-122"/>
                <a:cs typeface="Arial" pitchFamily="34" charset="-120"/>
              </a:rPr>
              <a:t>High</a:t>
            </a:r>
            <a:endParaRPr lang="en-US" sz="1000" dirty="0"/>
          </a:p>
        </p:txBody>
      </p:sp>
      <p:sp>
        <p:nvSpPr>
          <p:cNvPr id="13" name="Text 11"/>
          <p:cNvSpPr/>
          <p:nvPr/>
        </p:nvSpPr>
        <p:spPr>
          <a:xfrm>
            <a:off x="274320" y="1828800"/>
            <a:ext cx="457200" cy="274320"/>
          </a:xfrm>
          <a:prstGeom prst="rect">
            <a:avLst/>
          </a:prstGeom>
          <a:noFill/>
          <a:ln/>
        </p:spPr>
        <p:txBody>
          <a:bodyPr wrap="square" rtlCol="0" anchor="ctr"/>
          <a:lstStyle/>
          <a:p>
            <a:pPr indent="0" marL="0">
              <a:buNone/>
            </a:pPr>
            <a:r>
              <a:rPr lang="en-US" sz="1000" dirty="0">
                <a:solidFill>
                  <a:srgbClr val="999999"/>
                </a:solidFill>
                <a:latin typeface="Arial" pitchFamily="34" charset="0"/>
                <a:ea typeface="Arial" pitchFamily="34" charset="-122"/>
                <a:cs typeface="Arial" pitchFamily="34" charset="-120"/>
              </a:rPr>
              <a:t>High</a:t>
            </a:r>
            <a:endParaRPr lang="en-US" sz="1000" dirty="0"/>
          </a:p>
        </p:txBody>
      </p:sp>
      <p:sp>
        <p:nvSpPr>
          <p:cNvPr id="14" name="Text 12"/>
          <p:cNvSpPr/>
          <p:nvPr/>
        </p:nvSpPr>
        <p:spPr>
          <a:xfrm>
            <a:off x="274320" y="5486400"/>
            <a:ext cx="457200" cy="274320"/>
          </a:xfrm>
          <a:prstGeom prst="rect">
            <a:avLst/>
          </a:prstGeom>
          <a:noFill/>
          <a:ln/>
        </p:spPr>
        <p:txBody>
          <a:bodyPr wrap="square" rtlCol="0" anchor="ctr"/>
          <a:lstStyle/>
          <a:p>
            <a:pPr indent="0" marL="0">
              <a:buNone/>
            </a:pPr>
            <a:r>
              <a:rPr lang="en-US" sz="1000" dirty="0">
                <a:solidFill>
                  <a:srgbClr val="999999"/>
                </a:solidFill>
                <a:latin typeface="Arial" pitchFamily="34" charset="0"/>
                <a:ea typeface="Arial" pitchFamily="34" charset="-122"/>
                <a:cs typeface="Arial" pitchFamily="34" charset="-120"/>
              </a:rPr>
              <a:t>Low</a:t>
            </a:r>
            <a:endParaRPr lang="en-US" sz="1000" dirty="0"/>
          </a:p>
        </p:txBody>
      </p:sp>
      <p:sp>
        <p:nvSpPr>
          <p:cNvPr id="15" name="Shape 13"/>
          <p:cNvSpPr/>
          <p:nvPr/>
        </p:nvSpPr>
        <p:spPr>
          <a:xfrm>
            <a:off x="5486400" y="1828800"/>
            <a:ext cx="2743200" cy="1097280"/>
          </a:xfrm>
          <a:prstGeom prst="rect">
            <a:avLst>
              <a:gd name="adj" fmla="val 8333"/>
            </a:avLst>
          </a:prstGeom>
          <a:solidFill>
            <a:srgbClr val="000000"/>
          </a:solidFill>
          <a:ln w="25400">
            <a:solidFill>
              <a:srgbClr val="E8913A"/>
            </a:solidFill>
            <a:prstDash val="solid"/>
          </a:ln>
        </p:spPr>
      </p:sp>
      <p:sp>
        <p:nvSpPr>
          <p:cNvPr id="16" name="Text 14"/>
          <p:cNvSpPr/>
          <p:nvPr/>
        </p:nvSpPr>
        <p:spPr>
          <a:xfrm>
            <a:off x="5577840" y="1965960"/>
            <a:ext cx="2560320" cy="365760"/>
          </a:xfrm>
          <a:prstGeom prst="rect">
            <a:avLst/>
          </a:prstGeom>
          <a:noFill/>
          <a:ln/>
        </p:spPr>
        <p:txBody>
          <a:bodyPr wrap="square" rtlCol="0" anchor="ctr"/>
          <a:lstStyle/>
          <a:p>
            <a:pPr algn="ctr" indent="0" marL="0">
              <a:buNone/>
            </a:pPr>
            <a:r>
              <a:rPr lang="en-US" sz="1300" b="1" dirty="0">
                <a:solidFill>
                  <a:srgbClr val="E8913A"/>
                </a:solidFill>
                <a:latin typeface="Arial" pitchFamily="34" charset="0"/>
                <a:ea typeface="Arial" pitchFamily="34" charset="-122"/>
                <a:cs typeface="Arial" pitchFamily="34" charset="-120"/>
              </a:rPr>
              <a:t>Data Privacy</a:t>
            </a:r>
            <a:endParaRPr lang="en-US" sz="1300" dirty="0"/>
          </a:p>
        </p:txBody>
      </p:sp>
      <p:sp>
        <p:nvSpPr>
          <p:cNvPr id="17" name="Text 15"/>
          <p:cNvSpPr/>
          <p:nvPr/>
        </p:nvSpPr>
        <p:spPr>
          <a:xfrm>
            <a:off x="5577840" y="2423160"/>
            <a:ext cx="2560320" cy="365760"/>
          </a:xfrm>
          <a:prstGeom prst="rect">
            <a:avLst/>
          </a:prstGeom>
          <a:noFill/>
          <a:ln/>
        </p:spPr>
        <p:txBody>
          <a:bodyPr wrap="square" rtlCol="0" anchor="ctr"/>
          <a:lstStyle/>
          <a:p>
            <a:pPr algn="ctr" indent="0" marL="0">
              <a:buNone/>
            </a:pPr>
            <a:r>
              <a:rPr lang="en-US" sz="1000" dirty="0">
                <a:solidFill>
                  <a:srgbClr val="2D3436"/>
                </a:solidFill>
                <a:latin typeface="Arial" pitchFamily="34" charset="0"/>
                <a:ea typeface="Arial" pitchFamily="34" charset="-122"/>
                <a:cs typeface="Arial" pitchFamily="34" charset="-120"/>
              </a:rPr>
              <a:t>Impact: High | Probability: Medium</a:t>
            </a:r>
            <a:endParaRPr lang="en-US" sz="1000" dirty="0"/>
          </a:p>
        </p:txBody>
      </p:sp>
      <p:sp>
        <p:nvSpPr>
          <p:cNvPr id="18" name="Shape 16"/>
          <p:cNvSpPr/>
          <p:nvPr/>
        </p:nvSpPr>
        <p:spPr>
          <a:xfrm>
            <a:off x="5486400" y="3200400"/>
            <a:ext cx="2743200" cy="1097280"/>
          </a:xfrm>
          <a:prstGeom prst="rect">
            <a:avLst>
              <a:gd name="adj" fmla="val 8333"/>
            </a:avLst>
          </a:prstGeom>
          <a:solidFill>
            <a:srgbClr val="000000"/>
          </a:solidFill>
          <a:ln w="25400">
            <a:solidFill>
              <a:srgbClr val="D4556B"/>
            </a:solidFill>
            <a:prstDash val="solid"/>
          </a:ln>
        </p:spPr>
      </p:sp>
      <p:sp>
        <p:nvSpPr>
          <p:cNvPr id="19" name="Text 17"/>
          <p:cNvSpPr/>
          <p:nvPr/>
        </p:nvSpPr>
        <p:spPr>
          <a:xfrm>
            <a:off x="5577840" y="3337560"/>
            <a:ext cx="2560320" cy="365760"/>
          </a:xfrm>
          <a:prstGeom prst="rect">
            <a:avLst/>
          </a:prstGeom>
          <a:noFill/>
          <a:ln/>
        </p:spPr>
        <p:txBody>
          <a:bodyPr wrap="square" rtlCol="0" anchor="ctr"/>
          <a:lstStyle/>
          <a:p>
            <a:pPr algn="ctr" indent="0" marL="0">
              <a:buNone/>
            </a:pPr>
            <a:r>
              <a:rPr lang="en-US" sz="1300" b="1" dirty="0">
                <a:solidFill>
                  <a:srgbClr val="D4556B"/>
                </a:solidFill>
                <a:latin typeface="Arial" pitchFamily="34" charset="0"/>
                <a:ea typeface="Arial" pitchFamily="34" charset="-122"/>
                <a:cs typeface="Arial" pitchFamily="34" charset="-120"/>
              </a:rPr>
              <a:t>Regulatory Hurdles</a:t>
            </a:r>
            <a:endParaRPr lang="en-US" sz="1300" dirty="0"/>
          </a:p>
        </p:txBody>
      </p:sp>
      <p:sp>
        <p:nvSpPr>
          <p:cNvPr id="20" name="Text 18"/>
          <p:cNvSpPr/>
          <p:nvPr/>
        </p:nvSpPr>
        <p:spPr>
          <a:xfrm>
            <a:off x="5577840" y="3794760"/>
            <a:ext cx="2560320" cy="365760"/>
          </a:xfrm>
          <a:prstGeom prst="rect">
            <a:avLst/>
          </a:prstGeom>
          <a:noFill/>
          <a:ln/>
        </p:spPr>
        <p:txBody>
          <a:bodyPr wrap="square" rtlCol="0" anchor="ctr"/>
          <a:lstStyle/>
          <a:p>
            <a:pPr algn="ctr" indent="0" marL="0">
              <a:buNone/>
            </a:pPr>
            <a:r>
              <a:rPr lang="en-US" sz="1000" dirty="0">
                <a:solidFill>
                  <a:srgbClr val="2D3436"/>
                </a:solidFill>
                <a:latin typeface="Arial" pitchFamily="34" charset="0"/>
                <a:ea typeface="Arial" pitchFamily="34" charset="-122"/>
                <a:cs typeface="Arial" pitchFamily="34" charset="-120"/>
              </a:rPr>
              <a:t>Impact: High | Probability: High</a:t>
            </a:r>
            <a:endParaRPr lang="en-US" sz="1000" dirty="0"/>
          </a:p>
        </p:txBody>
      </p:sp>
      <p:sp>
        <p:nvSpPr>
          <p:cNvPr id="21" name="Shape 19"/>
          <p:cNvSpPr/>
          <p:nvPr/>
        </p:nvSpPr>
        <p:spPr>
          <a:xfrm>
            <a:off x="914400" y="3200400"/>
            <a:ext cx="2743200" cy="1097280"/>
          </a:xfrm>
          <a:prstGeom prst="rect">
            <a:avLst>
              <a:gd name="adj" fmla="val 8333"/>
            </a:avLst>
          </a:prstGeom>
          <a:solidFill>
            <a:srgbClr val="000000"/>
          </a:solidFill>
          <a:ln w="25400">
            <a:solidFill>
              <a:srgbClr val="E8913A"/>
            </a:solidFill>
            <a:prstDash val="solid"/>
          </a:ln>
        </p:spPr>
      </p:sp>
      <p:sp>
        <p:nvSpPr>
          <p:cNvPr id="22" name="Text 20"/>
          <p:cNvSpPr/>
          <p:nvPr/>
        </p:nvSpPr>
        <p:spPr>
          <a:xfrm>
            <a:off x="1005840" y="3337560"/>
            <a:ext cx="2560320" cy="365760"/>
          </a:xfrm>
          <a:prstGeom prst="rect">
            <a:avLst/>
          </a:prstGeom>
          <a:noFill/>
          <a:ln/>
        </p:spPr>
        <p:txBody>
          <a:bodyPr wrap="square" rtlCol="0" anchor="ctr"/>
          <a:lstStyle/>
          <a:p>
            <a:pPr algn="ctr" indent="0" marL="0">
              <a:buNone/>
            </a:pPr>
            <a:r>
              <a:rPr lang="en-US" sz="1300" b="1" dirty="0">
                <a:solidFill>
                  <a:srgbClr val="E8913A"/>
                </a:solidFill>
                <a:latin typeface="Arial" pitchFamily="34" charset="0"/>
                <a:ea typeface="Arial" pitchFamily="34" charset="-122"/>
                <a:cs typeface="Arial" pitchFamily="34" charset="-120"/>
              </a:rPr>
              <a:t>Integration Costs</a:t>
            </a:r>
            <a:endParaRPr lang="en-US" sz="1300" dirty="0"/>
          </a:p>
        </p:txBody>
      </p:sp>
      <p:sp>
        <p:nvSpPr>
          <p:cNvPr id="23" name="Text 21"/>
          <p:cNvSpPr/>
          <p:nvPr/>
        </p:nvSpPr>
        <p:spPr>
          <a:xfrm>
            <a:off x="1005840" y="3794760"/>
            <a:ext cx="2560320" cy="365760"/>
          </a:xfrm>
          <a:prstGeom prst="rect">
            <a:avLst/>
          </a:prstGeom>
          <a:noFill/>
          <a:ln/>
        </p:spPr>
        <p:txBody>
          <a:bodyPr wrap="square" rtlCol="0" anchor="ctr"/>
          <a:lstStyle/>
          <a:p>
            <a:pPr algn="ctr" indent="0" marL="0">
              <a:buNone/>
            </a:pPr>
            <a:r>
              <a:rPr lang="en-US" sz="1000" dirty="0">
                <a:solidFill>
                  <a:srgbClr val="2D3436"/>
                </a:solidFill>
                <a:latin typeface="Arial" pitchFamily="34" charset="0"/>
                <a:ea typeface="Arial" pitchFamily="34" charset="-122"/>
                <a:cs typeface="Arial" pitchFamily="34" charset="-120"/>
              </a:rPr>
              <a:t>Impact: Medium | Probability: Medium</a:t>
            </a:r>
            <a:endParaRPr lang="en-US" sz="1000" dirty="0"/>
          </a:p>
        </p:txBody>
      </p:sp>
      <p:sp>
        <p:nvSpPr>
          <p:cNvPr id="24" name="Shape 22"/>
          <p:cNvSpPr/>
          <p:nvPr/>
        </p:nvSpPr>
        <p:spPr>
          <a:xfrm>
            <a:off x="914400" y="4572000"/>
            <a:ext cx="2743200" cy="1097280"/>
          </a:xfrm>
          <a:prstGeom prst="rect">
            <a:avLst>
              <a:gd name="adj" fmla="val 8333"/>
            </a:avLst>
          </a:prstGeom>
          <a:solidFill>
            <a:srgbClr val="000000"/>
          </a:solidFill>
          <a:ln w="25400">
            <a:solidFill>
              <a:srgbClr val="5BA0D9"/>
            </a:solidFill>
            <a:prstDash val="solid"/>
          </a:ln>
        </p:spPr>
      </p:sp>
      <p:sp>
        <p:nvSpPr>
          <p:cNvPr id="25" name="Text 23"/>
          <p:cNvSpPr/>
          <p:nvPr/>
        </p:nvSpPr>
        <p:spPr>
          <a:xfrm>
            <a:off x="1005840" y="4709160"/>
            <a:ext cx="2560320" cy="365760"/>
          </a:xfrm>
          <a:prstGeom prst="rect">
            <a:avLst/>
          </a:prstGeom>
          <a:noFill/>
          <a:ln/>
        </p:spPr>
        <p:txBody>
          <a:bodyPr wrap="square" rtlCol="0" anchor="ctr"/>
          <a:lstStyle/>
          <a:p>
            <a:pPr algn="ctr" indent="0" marL="0">
              <a:buNone/>
            </a:pPr>
            <a:r>
              <a:rPr lang="en-US" sz="1300" b="1" dirty="0">
                <a:solidFill>
                  <a:srgbClr val="5BA0D9"/>
                </a:solidFill>
                <a:latin typeface="Arial" pitchFamily="34" charset="0"/>
                <a:ea typeface="Arial" pitchFamily="34" charset="-122"/>
                <a:cs typeface="Arial" pitchFamily="34" charset="-120"/>
              </a:rPr>
              <a:t>Staff Resistance</a:t>
            </a:r>
            <a:endParaRPr lang="en-US" sz="1300" dirty="0"/>
          </a:p>
        </p:txBody>
      </p:sp>
      <p:sp>
        <p:nvSpPr>
          <p:cNvPr id="26" name="Text 24"/>
          <p:cNvSpPr/>
          <p:nvPr/>
        </p:nvSpPr>
        <p:spPr>
          <a:xfrm>
            <a:off x="1005840" y="5166360"/>
            <a:ext cx="2560320" cy="365760"/>
          </a:xfrm>
          <a:prstGeom prst="rect">
            <a:avLst/>
          </a:prstGeom>
          <a:noFill/>
          <a:ln/>
        </p:spPr>
        <p:txBody>
          <a:bodyPr wrap="square" rtlCol="0" anchor="ctr"/>
          <a:lstStyle/>
          <a:p>
            <a:pPr algn="ctr" indent="0" marL="0">
              <a:buNone/>
            </a:pPr>
            <a:r>
              <a:rPr lang="en-US" sz="1000" dirty="0">
                <a:solidFill>
                  <a:srgbClr val="2D3436"/>
                </a:solidFill>
                <a:latin typeface="Arial" pitchFamily="34" charset="0"/>
                <a:ea typeface="Arial" pitchFamily="34" charset="-122"/>
                <a:cs typeface="Arial" pitchFamily="34" charset="-120"/>
              </a:rPr>
              <a:t>Impact: Low | Probability: High</a:t>
            </a:r>
            <a:endParaRPr lang="en-US" sz="1000" dirty="0"/>
          </a:p>
        </p:txBody>
      </p:sp>
      <p:sp>
        <p:nvSpPr>
          <p:cNvPr id="27" name="Shape 25"/>
          <p:cNvSpPr/>
          <p:nvPr/>
        </p:nvSpPr>
        <p:spPr>
          <a:xfrm>
            <a:off x="5486400" y="4572000"/>
            <a:ext cx="2743200" cy="1097280"/>
          </a:xfrm>
          <a:prstGeom prst="rect">
            <a:avLst>
              <a:gd name="adj" fmla="val 8333"/>
            </a:avLst>
          </a:prstGeom>
          <a:solidFill>
            <a:srgbClr val="000000"/>
          </a:solidFill>
          <a:ln w="25400">
            <a:solidFill>
              <a:srgbClr val="E8913A"/>
            </a:solidFill>
            <a:prstDash val="solid"/>
          </a:ln>
        </p:spPr>
      </p:sp>
      <p:sp>
        <p:nvSpPr>
          <p:cNvPr id="28" name="Text 26"/>
          <p:cNvSpPr/>
          <p:nvPr/>
        </p:nvSpPr>
        <p:spPr>
          <a:xfrm>
            <a:off x="5577840" y="4709160"/>
            <a:ext cx="2560320" cy="365760"/>
          </a:xfrm>
          <a:prstGeom prst="rect">
            <a:avLst/>
          </a:prstGeom>
          <a:noFill/>
          <a:ln/>
        </p:spPr>
        <p:txBody>
          <a:bodyPr wrap="square" rtlCol="0" anchor="ctr"/>
          <a:lstStyle/>
          <a:p>
            <a:pPr algn="ctr" indent="0" marL="0">
              <a:buNone/>
            </a:pPr>
            <a:r>
              <a:rPr lang="en-US" sz="1300" b="1" dirty="0">
                <a:solidFill>
                  <a:srgbClr val="E8913A"/>
                </a:solidFill>
                <a:latin typeface="Arial" pitchFamily="34" charset="0"/>
                <a:ea typeface="Arial" pitchFamily="34" charset="-122"/>
                <a:cs typeface="Arial" pitchFamily="34" charset="-120"/>
              </a:rPr>
              <a:t>Algorithm Bias</a:t>
            </a:r>
            <a:endParaRPr lang="en-US" sz="1300" dirty="0"/>
          </a:p>
        </p:txBody>
      </p:sp>
      <p:sp>
        <p:nvSpPr>
          <p:cNvPr id="29" name="Text 27"/>
          <p:cNvSpPr/>
          <p:nvPr/>
        </p:nvSpPr>
        <p:spPr>
          <a:xfrm>
            <a:off x="5577840" y="5166360"/>
            <a:ext cx="2560320" cy="365760"/>
          </a:xfrm>
          <a:prstGeom prst="rect">
            <a:avLst/>
          </a:prstGeom>
          <a:noFill/>
          <a:ln/>
        </p:spPr>
        <p:txBody>
          <a:bodyPr wrap="square" rtlCol="0" anchor="ctr"/>
          <a:lstStyle/>
          <a:p>
            <a:pPr algn="ctr" indent="0" marL="0">
              <a:buNone/>
            </a:pPr>
            <a:r>
              <a:rPr lang="en-US" sz="1000" dirty="0">
                <a:solidFill>
                  <a:srgbClr val="2D3436"/>
                </a:solidFill>
                <a:latin typeface="Arial" pitchFamily="34" charset="0"/>
                <a:ea typeface="Arial" pitchFamily="34" charset="-122"/>
                <a:cs typeface="Arial" pitchFamily="34" charset="-120"/>
              </a:rPr>
              <a:t>Impact: High | Probability: Low</a:t>
            </a:r>
            <a:endParaRPr lang="en-US" sz="1000" dirty="0"/>
          </a:p>
        </p:txBody>
      </p:sp>
      <p:sp>
        <p:nvSpPr>
          <p:cNvPr id="30" name="Text 28"/>
          <p:cNvSpPr/>
          <p:nvPr/>
        </p:nvSpPr>
        <p:spPr>
          <a:xfrm>
            <a:off x="457200" y="6400800"/>
            <a:ext cx="8229600" cy="274320"/>
          </a:xfrm>
          <a:prstGeom prst="rect">
            <a:avLst/>
          </a:prstGeom>
          <a:noFill/>
          <a:ln/>
        </p:spPr>
        <p:txBody>
          <a:bodyPr wrap="square" rtlCol="0" anchor="ctr"/>
          <a:lstStyle/>
          <a:p>
            <a:pPr indent="0" marL="0">
              <a:buNone/>
            </a:pPr>
            <a:r>
              <a:rPr lang="en-US" sz="900" dirty="0">
                <a:solidFill>
                  <a:srgbClr val="999999"/>
                </a:solidFill>
                <a:latin typeface="Arial" pitchFamily="34" charset="0"/>
                <a:ea typeface="Arial" pitchFamily="34" charset="-122"/>
                <a:cs typeface="Arial" pitchFamily="34" charset="-120"/>
              </a:rPr>
              <a:t>AI in Healthcare • 2026 Market Analysis</a:t>
            </a:r>
            <a:endParaRPr lang="en-US" sz="9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spTree>
      <p:nvGrpSpPr>
        <p:cNvPr id="1" name=""/>
        <p:cNvGrpSpPr/>
        <p:nvPr/>
      </p:nvGrpSpPr>
      <p:grpSpPr>
        <a:xfrm>
          <a:off x="0" y="0"/>
          <a:ext cx="0" cy="0"/>
          <a:chOff x="0" y="0"/>
          <a:chExt cx="0" cy="0"/>
        </a:xfrm>
      </p:grpSpPr>
      <p:sp>
        <p:nvSpPr>
          <p:cNvPr id="2" name="Shape 0"/>
          <p:cNvSpPr/>
          <p:nvPr/>
        </p:nvSpPr>
        <p:spPr>
          <a:xfrm>
            <a:off x="0" y="0"/>
            <a:ext cx="9144000" cy="1097280"/>
          </a:xfrm>
          <a:prstGeom prst="rect">
            <a:avLst/>
          </a:prstGeom>
          <a:solidFill>
            <a:srgbClr val="0D1B2A"/>
          </a:solidFill>
          <a:ln/>
        </p:spPr>
      </p:sp>
      <p:sp>
        <p:nvSpPr>
          <p:cNvPr id="3" name="Text 1"/>
          <p:cNvSpPr/>
          <p:nvPr/>
        </p:nvSpPr>
        <p:spPr>
          <a:xfrm>
            <a:off x="457200" y="274320"/>
            <a:ext cx="8229600" cy="548640"/>
          </a:xfrm>
          <a:prstGeom prst="rect">
            <a:avLst/>
          </a:prstGeom>
          <a:noFill/>
          <a:ln/>
        </p:spPr>
        <p:txBody>
          <a:bodyPr wrap="square" rtlCol="0" anchor="ctr"/>
          <a:lstStyle/>
          <a:p>
            <a:pPr indent="0" marL="0">
              <a:buNone/>
            </a:pPr>
            <a:r>
              <a:rPr lang="en-US" sz="2800" b="1" dirty="0">
                <a:solidFill>
                  <a:srgbClr val="FFFFFF"/>
                </a:solidFill>
                <a:latin typeface="Arial" pitchFamily="34" charset="0"/>
                <a:ea typeface="Arial" pitchFamily="34" charset="-122"/>
                <a:cs typeface="Arial" pitchFamily="34" charset="-120"/>
              </a:rPr>
              <a:t>Opportunity Areas</a:t>
            </a:r>
            <a:endParaRPr lang="en-US" sz="2800" dirty="0"/>
          </a:p>
        </p:txBody>
      </p:sp>
      <p:sp>
        <p:nvSpPr>
          <p:cNvPr id="4" name="Shape 2"/>
          <p:cNvSpPr/>
          <p:nvPr/>
        </p:nvSpPr>
        <p:spPr>
          <a:xfrm>
            <a:off x="457200" y="1463040"/>
            <a:ext cx="4114800" cy="2103120"/>
          </a:xfrm>
          <a:prstGeom prst="rect">
            <a:avLst>
              <a:gd name="adj" fmla="val 4348"/>
            </a:avLst>
          </a:prstGeom>
          <a:solidFill>
            <a:srgbClr val="F5F7FA"/>
          </a:solidFill>
          <a:ln w="12700">
            <a:solidFill>
              <a:srgbClr val="1B2A4A"/>
            </a:solidFill>
            <a:prstDash val="solid"/>
          </a:ln>
        </p:spPr>
      </p:sp>
      <p:sp>
        <p:nvSpPr>
          <p:cNvPr id="5" name="Shape 3"/>
          <p:cNvSpPr/>
          <p:nvPr/>
        </p:nvSpPr>
        <p:spPr>
          <a:xfrm>
            <a:off x="457200" y="1463040"/>
            <a:ext cx="4114800" cy="73152"/>
          </a:xfrm>
          <a:prstGeom prst="rect">
            <a:avLst/>
          </a:prstGeom>
          <a:solidFill>
            <a:srgbClr val="E8913A"/>
          </a:solidFill>
          <a:ln/>
        </p:spPr>
      </p:sp>
      <p:sp>
        <p:nvSpPr>
          <p:cNvPr id="6" name="Shape 4"/>
          <p:cNvSpPr/>
          <p:nvPr/>
        </p:nvSpPr>
        <p:spPr>
          <a:xfrm>
            <a:off x="640080" y="1737360"/>
            <a:ext cx="411480" cy="411480"/>
          </a:xfrm>
          <a:prstGeom prst="ellipse">
            <a:avLst/>
          </a:prstGeom>
          <a:solidFill>
            <a:srgbClr val="1B2A4A"/>
          </a:solidFill>
          <a:ln/>
        </p:spPr>
      </p:sp>
      <p:sp>
        <p:nvSpPr>
          <p:cNvPr id="7" name="Text 5"/>
          <p:cNvSpPr/>
          <p:nvPr/>
        </p:nvSpPr>
        <p:spPr>
          <a:xfrm>
            <a:off x="640080" y="1737360"/>
            <a:ext cx="411480" cy="411480"/>
          </a:xfrm>
          <a:prstGeom prst="rect">
            <a:avLst/>
          </a:prstGeom>
          <a:noFill/>
          <a:ln/>
        </p:spPr>
        <p:txBody>
          <a:bodyPr wrap="square" rtlCol="0" anchor="ctr"/>
          <a:lstStyle/>
          <a:p>
            <a:pPr algn="ctr" indent="0" marL="0">
              <a:buNone/>
            </a:pPr>
            <a:r>
              <a:rPr lang="en-US" sz="1400" b="1" dirty="0">
                <a:solidFill>
                  <a:srgbClr val="FFFFFF"/>
                </a:solidFill>
                <a:latin typeface="Arial" pitchFamily="34" charset="0"/>
                <a:ea typeface="Arial" pitchFamily="34" charset="-122"/>
                <a:cs typeface="Arial" pitchFamily="34" charset="-120"/>
              </a:rPr>
              <a:t>1</a:t>
            </a:r>
            <a:endParaRPr lang="en-US" sz="1400" dirty="0"/>
          </a:p>
        </p:txBody>
      </p:sp>
      <p:sp>
        <p:nvSpPr>
          <p:cNvPr id="8" name="Text 6"/>
          <p:cNvSpPr/>
          <p:nvPr/>
        </p:nvSpPr>
        <p:spPr>
          <a:xfrm>
            <a:off x="1188720" y="1783080"/>
            <a:ext cx="3200400" cy="365760"/>
          </a:xfrm>
          <a:prstGeom prst="rect">
            <a:avLst/>
          </a:prstGeom>
          <a:noFill/>
          <a:ln/>
        </p:spPr>
        <p:txBody>
          <a:bodyPr wrap="square" rtlCol="0" anchor="ctr"/>
          <a:lstStyle/>
          <a:p>
            <a:pPr indent="0" marL="0">
              <a:buNone/>
            </a:pPr>
            <a:r>
              <a:rPr lang="en-US" sz="1500" b="1" dirty="0">
                <a:solidFill>
                  <a:srgbClr val="1B2A4A"/>
                </a:solidFill>
                <a:latin typeface="Arial" pitchFamily="34" charset="0"/>
                <a:ea typeface="Arial" pitchFamily="34" charset="-122"/>
                <a:cs typeface="Arial" pitchFamily="34" charset="-120"/>
              </a:rPr>
              <a:t>Personalized Medicine</a:t>
            </a:r>
            <a:endParaRPr lang="en-US" sz="1500" dirty="0"/>
          </a:p>
        </p:txBody>
      </p:sp>
      <p:sp>
        <p:nvSpPr>
          <p:cNvPr id="9" name="Text 7"/>
          <p:cNvSpPr/>
          <p:nvPr/>
        </p:nvSpPr>
        <p:spPr>
          <a:xfrm>
            <a:off x="640080" y="2286000"/>
            <a:ext cx="3749040" cy="1097280"/>
          </a:xfrm>
          <a:prstGeom prst="rect">
            <a:avLst/>
          </a:prstGeom>
          <a:noFill/>
          <a:ln/>
        </p:spPr>
        <p:txBody>
          <a:bodyPr wrap="square" rtlCol="0" anchor="ctr"/>
          <a:lstStyle/>
          <a:p>
            <a:pPr indent="0" marL="0">
              <a:buNone/>
            </a:pPr>
            <a:r>
              <a:rPr lang="en-US" sz="1200" dirty="0">
                <a:solidFill>
                  <a:srgbClr val="2D3436"/>
                </a:solidFill>
                <a:latin typeface="Arial" pitchFamily="34" charset="0"/>
                <a:ea typeface="Arial" pitchFamily="34" charset="-122"/>
                <a:cs typeface="Arial" pitchFamily="34" charset="-120"/>
              </a:rPr>
              <a:t>AI tailors treatments to individual genetic profiles</a:t>
            </a:r>
            <a:endParaRPr lang="en-US" sz="1200" dirty="0"/>
          </a:p>
        </p:txBody>
      </p:sp>
      <p:sp>
        <p:nvSpPr>
          <p:cNvPr id="10" name="Shape 8"/>
          <p:cNvSpPr/>
          <p:nvPr/>
        </p:nvSpPr>
        <p:spPr>
          <a:xfrm>
            <a:off x="4754880" y="1463040"/>
            <a:ext cx="4114800" cy="2103120"/>
          </a:xfrm>
          <a:prstGeom prst="rect">
            <a:avLst>
              <a:gd name="adj" fmla="val 4348"/>
            </a:avLst>
          </a:prstGeom>
          <a:solidFill>
            <a:srgbClr val="F5F7FA"/>
          </a:solidFill>
          <a:ln w="12700">
            <a:solidFill>
              <a:srgbClr val="1B2A4A"/>
            </a:solidFill>
            <a:prstDash val="solid"/>
          </a:ln>
        </p:spPr>
      </p:sp>
      <p:sp>
        <p:nvSpPr>
          <p:cNvPr id="11" name="Shape 9"/>
          <p:cNvSpPr/>
          <p:nvPr/>
        </p:nvSpPr>
        <p:spPr>
          <a:xfrm>
            <a:off x="4754880" y="1463040"/>
            <a:ext cx="4114800" cy="73152"/>
          </a:xfrm>
          <a:prstGeom prst="rect">
            <a:avLst/>
          </a:prstGeom>
          <a:solidFill>
            <a:srgbClr val="E8913A"/>
          </a:solidFill>
          <a:ln/>
        </p:spPr>
      </p:sp>
      <p:sp>
        <p:nvSpPr>
          <p:cNvPr id="12" name="Shape 10"/>
          <p:cNvSpPr/>
          <p:nvPr/>
        </p:nvSpPr>
        <p:spPr>
          <a:xfrm>
            <a:off x="4937760" y="1737360"/>
            <a:ext cx="411480" cy="411480"/>
          </a:xfrm>
          <a:prstGeom prst="ellipse">
            <a:avLst/>
          </a:prstGeom>
          <a:solidFill>
            <a:srgbClr val="1B2A4A"/>
          </a:solidFill>
          <a:ln/>
        </p:spPr>
      </p:sp>
      <p:sp>
        <p:nvSpPr>
          <p:cNvPr id="13" name="Text 11"/>
          <p:cNvSpPr/>
          <p:nvPr/>
        </p:nvSpPr>
        <p:spPr>
          <a:xfrm>
            <a:off x="4937760" y="1737360"/>
            <a:ext cx="411480" cy="411480"/>
          </a:xfrm>
          <a:prstGeom prst="rect">
            <a:avLst/>
          </a:prstGeom>
          <a:noFill/>
          <a:ln/>
        </p:spPr>
        <p:txBody>
          <a:bodyPr wrap="square" rtlCol="0" anchor="ctr"/>
          <a:lstStyle/>
          <a:p>
            <a:pPr algn="ctr" indent="0" marL="0">
              <a:buNone/>
            </a:pPr>
            <a:r>
              <a:rPr lang="en-US" sz="1400" b="1" dirty="0">
                <a:solidFill>
                  <a:srgbClr val="FFFFFF"/>
                </a:solidFill>
                <a:latin typeface="Arial" pitchFamily="34" charset="0"/>
                <a:ea typeface="Arial" pitchFamily="34" charset="-122"/>
                <a:cs typeface="Arial" pitchFamily="34" charset="-120"/>
              </a:rPr>
              <a:t>2</a:t>
            </a:r>
            <a:endParaRPr lang="en-US" sz="1400" dirty="0"/>
          </a:p>
        </p:txBody>
      </p:sp>
      <p:sp>
        <p:nvSpPr>
          <p:cNvPr id="14" name="Text 12"/>
          <p:cNvSpPr/>
          <p:nvPr/>
        </p:nvSpPr>
        <p:spPr>
          <a:xfrm>
            <a:off x="5486400" y="1783080"/>
            <a:ext cx="3200400" cy="365760"/>
          </a:xfrm>
          <a:prstGeom prst="rect">
            <a:avLst/>
          </a:prstGeom>
          <a:noFill/>
          <a:ln/>
        </p:spPr>
        <p:txBody>
          <a:bodyPr wrap="square" rtlCol="0" anchor="ctr"/>
          <a:lstStyle/>
          <a:p>
            <a:pPr indent="0" marL="0">
              <a:buNone/>
            </a:pPr>
            <a:r>
              <a:rPr lang="en-US" sz="1500" b="1" dirty="0">
                <a:solidFill>
                  <a:srgbClr val="1B2A4A"/>
                </a:solidFill>
                <a:latin typeface="Arial" pitchFamily="34" charset="0"/>
                <a:ea typeface="Arial" pitchFamily="34" charset="-122"/>
                <a:cs typeface="Arial" pitchFamily="34" charset="-120"/>
              </a:rPr>
              <a:t>Early Detection</a:t>
            </a:r>
            <a:endParaRPr lang="en-US" sz="1500" dirty="0"/>
          </a:p>
        </p:txBody>
      </p:sp>
      <p:sp>
        <p:nvSpPr>
          <p:cNvPr id="15" name="Text 13"/>
          <p:cNvSpPr/>
          <p:nvPr/>
        </p:nvSpPr>
        <p:spPr>
          <a:xfrm>
            <a:off x="4937760" y="2286000"/>
            <a:ext cx="3749040" cy="1097280"/>
          </a:xfrm>
          <a:prstGeom prst="rect">
            <a:avLst/>
          </a:prstGeom>
          <a:noFill/>
          <a:ln/>
        </p:spPr>
        <p:txBody>
          <a:bodyPr wrap="square" rtlCol="0" anchor="ctr"/>
          <a:lstStyle/>
          <a:p>
            <a:pPr indent="0" marL="0">
              <a:buNone/>
            </a:pPr>
            <a:r>
              <a:rPr lang="en-US" sz="1200" dirty="0">
                <a:solidFill>
                  <a:srgbClr val="2D3436"/>
                </a:solidFill>
                <a:latin typeface="Arial" pitchFamily="34" charset="0"/>
                <a:ea typeface="Arial" pitchFamily="34" charset="-122"/>
                <a:cs typeface="Arial" pitchFamily="34" charset="-120"/>
              </a:rPr>
              <a:t>AI identifies diseases 6-12 months earlier than traditional methods</a:t>
            </a:r>
            <a:endParaRPr lang="en-US" sz="1200" dirty="0"/>
          </a:p>
        </p:txBody>
      </p:sp>
      <p:sp>
        <p:nvSpPr>
          <p:cNvPr id="16" name="Shape 14"/>
          <p:cNvSpPr/>
          <p:nvPr/>
        </p:nvSpPr>
        <p:spPr>
          <a:xfrm>
            <a:off x="457200" y="3840480"/>
            <a:ext cx="4114800" cy="2103120"/>
          </a:xfrm>
          <a:prstGeom prst="rect">
            <a:avLst>
              <a:gd name="adj" fmla="val 4348"/>
            </a:avLst>
          </a:prstGeom>
          <a:solidFill>
            <a:srgbClr val="F5F7FA"/>
          </a:solidFill>
          <a:ln w="12700">
            <a:solidFill>
              <a:srgbClr val="1B2A4A"/>
            </a:solidFill>
            <a:prstDash val="solid"/>
          </a:ln>
        </p:spPr>
      </p:sp>
      <p:sp>
        <p:nvSpPr>
          <p:cNvPr id="17" name="Shape 15"/>
          <p:cNvSpPr/>
          <p:nvPr/>
        </p:nvSpPr>
        <p:spPr>
          <a:xfrm>
            <a:off x="457200" y="3840480"/>
            <a:ext cx="4114800" cy="73152"/>
          </a:xfrm>
          <a:prstGeom prst="rect">
            <a:avLst/>
          </a:prstGeom>
          <a:solidFill>
            <a:srgbClr val="E8913A"/>
          </a:solidFill>
          <a:ln/>
        </p:spPr>
      </p:sp>
      <p:sp>
        <p:nvSpPr>
          <p:cNvPr id="18" name="Shape 16"/>
          <p:cNvSpPr/>
          <p:nvPr/>
        </p:nvSpPr>
        <p:spPr>
          <a:xfrm>
            <a:off x="640080" y="4114800"/>
            <a:ext cx="411480" cy="411480"/>
          </a:xfrm>
          <a:prstGeom prst="ellipse">
            <a:avLst/>
          </a:prstGeom>
          <a:solidFill>
            <a:srgbClr val="1B2A4A"/>
          </a:solidFill>
          <a:ln/>
        </p:spPr>
      </p:sp>
      <p:sp>
        <p:nvSpPr>
          <p:cNvPr id="19" name="Text 17"/>
          <p:cNvSpPr/>
          <p:nvPr/>
        </p:nvSpPr>
        <p:spPr>
          <a:xfrm>
            <a:off x="640080" y="4114800"/>
            <a:ext cx="411480" cy="411480"/>
          </a:xfrm>
          <a:prstGeom prst="rect">
            <a:avLst/>
          </a:prstGeom>
          <a:noFill/>
          <a:ln/>
        </p:spPr>
        <p:txBody>
          <a:bodyPr wrap="square" rtlCol="0" anchor="ctr"/>
          <a:lstStyle/>
          <a:p>
            <a:pPr algn="ctr" indent="0" marL="0">
              <a:buNone/>
            </a:pPr>
            <a:r>
              <a:rPr lang="en-US" sz="1400" b="1" dirty="0">
                <a:solidFill>
                  <a:srgbClr val="FFFFFF"/>
                </a:solidFill>
                <a:latin typeface="Arial" pitchFamily="34" charset="0"/>
                <a:ea typeface="Arial" pitchFamily="34" charset="-122"/>
                <a:cs typeface="Arial" pitchFamily="34" charset="-120"/>
              </a:rPr>
              <a:t>3</a:t>
            </a:r>
            <a:endParaRPr lang="en-US" sz="1400" dirty="0"/>
          </a:p>
        </p:txBody>
      </p:sp>
      <p:sp>
        <p:nvSpPr>
          <p:cNvPr id="20" name="Text 18"/>
          <p:cNvSpPr/>
          <p:nvPr/>
        </p:nvSpPr>
        <p:spPr>
          <a:xfrm>
            <a:off x="1188720" y="4160520"/>
            <a:ext cx="3200400" cy="365760"/>
          </a:xfrm>
          <a:prstGeom prst="rect">
            <a:avLst/>
          </a:prstGeom>
          <a:noFill/>
          <a:ln/>
        </p:spPr>
        <p:txBody>
          <a:bodyPr wrap="square" rtlCol="0" anchor="ctr"/>
          <a:lstStyle/>
          <a:p>
            <a:pPr indent="0" marL="0">
              <a:buNone/>
            </a:pPr>
            <a:r>
              <a:rPr lang="en-US" sz="1500" b="1" dirty="0">
                <a:solidFill>
                  <a:srgbClr val="1B2A4A"/>
                </a:solidFill>
                <a:latin typeface="Arial" pitchFamily="34" charset="0"/>
                <a:ea typeface="Arial" pitchFamily="34" charset="-122"/>
                <a:cs typeface="Arial" pitchFamily="34" charset="-120"/>
              </a:rPr>
              <a:t>Operational Efficiency</a:t>
            </a:r>
            <a:endParaRPr lang="en-US" sz="1500" dirty="0"/>
          </a:p>
        </p:txBody>
      </p:sp>
      <p:sp>
        <p:nvSpPr>
          <p:cNvPr id="21" name="Text 19"/>
          <p:cNvSpPr/>
          <p:nvPr/>
        </p:nvSpPr>
        <p:spPr>
          <a:xfrm>
            <a:off x="640080" y="4663440"/>
            <a:ext cx="3749040" cy="1097280"/>
          </a:xfrm>
          <a:prstGeom prst="rect">
            <a:avLst/>
          </a:prstGeom>
          <a:noFill/>
          <a:ln/>
        </p:spPr>
        <p:txBody>
          <a:bodyPr wrap="square" rtlCol="0" anchor="ctr"/>
          <a:lstStyle/>
          <a:p>
            <a:pPr indent="0" marL="0">
              <a:buNone/>
            </a:pPr>
            <a:r>
              <a:rPr lang="en-US" sz="1200" dirty="0">
                <a:solidFill>
                  <a:srgbClr val="2D3436"/>
                </a:solidFill>
                <a:latin typeface="Arial" pitchFamily="34" charset="0"/>
                <a:ea typeface="Arial" pitchFamily="34" charset="-122"/>
                <a:cs typeface="Arial" pitchFamily="34" charset="-120"/>
              </a:rPr>
              <a:t>Reduce administrative burden by 40% with automation</a:t>
            </a:r>
            <a:endParaRPr lang="en-US" sz="1200" dirty="0"/>
          </a:p>
        </p:txBody>
      </p:sp>
      <p:sp>
        <p:nvSpPr>
          <p:cNvPr id="22" name="Shape 20"/>
          <p:cNvSpPr/>
          <p:nvPr/>
        </p:nvSpPr>
        <p:spPr>
          <a:xfrm>
            <a:off x="4754880" y="3840480"/>
            <a:ext cx="4114800" cy="2103120"/>
          </a:xfrm>
          <a:prstGeom prst="rect">
            <a:avLst>
              <a:gd name="adj" fmla="val 4348"/>
            </a:avLst>
          </a:prstGeom>
          <a:solidFill>
            <a:srgbClr val="F5F7FA"/>
          </a:solidFill>
          <a:ln w="12700">
            <a:solidFill>
              <a:srgbClr val="1B2A4A"/>
            </a:solidFill>
            <a:prstDash val="solid"/>
          </a:ln>
        </p:spPr>
      </p:sp>
      <p:sp>
        <p:nvSpPr>
          <p:cNvPr id="23" name="Shape 21"/>
          <p:cNvSpPr/>
          <p:nvPr/>
        </p:nvSpPr>
        <p:spPr>
          <a:xfrm>
            <a:off x="4754880" y="3840480"/>
            <a:ext cx="4114800" cy="73152"/>
          </a:xfrm>
          <a:prstGeom prst="rect">
            <a:avLst/>
          </a:prstGeom>
          <a:solidFill>
            <a:srgbClr val="E8913A"/>
          </a:solidFill>
          <a:ln/>
        </p:spPr>
      </p:sp>
      <p:sp>
        <p:nvSpPr>
          <p:cNvPr id="24" name="Shape 22"/>
          <p:cNvSpPr/>
          <p:nvPr/>
        </p:nvSpPr>
        <p:spPr>
          <a:xfrm>
            <a:off x="4937760" y="4114800"/>
            <a:ext cx="411480" cy="411480"/>
          </a:xfrm>
          <a:prstGeom prst="ellipse">
            <a:avLst/>
          </a:prstGeom>
          <a:solidFill>
            <a:srgbClr val="1B2A4A"/>
          </a:solidFill>
          <a:ln/>
        </p:spPr>
      </p:sp>
      <p:sp>
        <p:nvSpPr>
          <p:cNvPr id="25" name="Text 23"/>
          <p:cNvSpPr/>
          <p:nvPr/>
        </p:nvSpPr>
        <p:spPr>
          <a:xfrm>
            <a:off x="4937760" y="4114800"/>
            <a:ext cx="411480" cy="411480"/>
          </a:xfrm>
          <a:prstGeom prst="rect">
            <a:avLst/>
          </a:prstGeom>
          <a:noFill/>
          <a:ln/>
        </p:spPr>
        <p:txBody>
          <a:bodyPr wrap="square" rtlCol="0" anchor="ctr"/>
          <a:lstStyle/>
          <a:p>
            <a:pPr algn="ctr" indent="0" marL="0">
              <a:buNone/>
            </a:pPr>
            <a:r>
              <a:rPr lang="en-US" sz="1400" b="1" dirty="0">
                <a:solidFill>
                  <a:srgbClr val="FFFFFF"/>
                </a:solidFill>
                <a:latin typeface="Arial" pitchFamily="34" charset="0"/>
                <a:ea typeface="Arial" pitchFamily="34" charset="-122"/>
                <a:cs typeface="Arial" pitchFamily="34" charset="-120"/>
              </a:rPr>
              <a:t>4</a:t>
            </a:r>
            <a:endParaRPr lang="en-US" sz="1400" dirty="0"/>
          </a:p>
        </p:txBody>
      </p:sp>
      <p:sp>
        <p:nvSpPr>
          <p:cNvPr id="26" name="Text 24"/>
          <p:cNvSpPr/>
          <p:nvPr/>
        </p:nvSpPr>
        <p:spPr>
          <a:xfrm>
            <a:off x="5486400" y="4160520"/>
            <a:ext cx="3200400" cy="365760"/>
          </a:xfrm>
          <a:prstGeom prst="rect">
            <a:avLst/>
          </a:prstGeom>
          <a:noFill/>
          <a:ln/>
        </p:spPr>
        <p:txBody>
          <a:bodyPr wrap="square" rtlCol="0" anchor="ctr"/>
          <a:lstStyle/>
          <a:p>
            <a:pPr indent="0" marL="0">
              <a:buNone/>
            </a:pPr>
            <a:r>
              <a:rPr lang="en-US" sz="1500" b="1" dirty="0">
                <a:solidFill>
                  <a:srgbClr val="1B2A4A"/>
                </a:solidFill>
                <a:latin typeface="Arial" pitchFamily="34" charset="0"/>
                <a:ea typeface="Arial" pitchFamily="34" charset="-122"/>
                <a:cs typeface="Arial" pitchFamily="34" charset="-120"/>
              </a:rPr>
              <a:t>Remote Monitoring</a:t>
            </a:r>
            <a:endParaRPr lang="en-US" sz="1500" dirty="0"/>
          </a:p>
        </p:txBody>
      </p:sp>
      <p:sp>
        <p:nvSpPr>
          <p:cNvPr id="27" name="Text 25"/>
          <p:cNvSpPr/>
          <p:nvPr/>
        </p:nvSpPr>
        <p:spPr>
          <a:xfrm>
            <a:off x="4937760" y="4663440"/>
            <a:ext cx="3749040" cy="1097280"/>
          </a:xfrm>
          <a:prstGeom prst="rect">
            <a:avLst/>
          </a:prstGeom>
          <a:noFill/>
          <a:ln/>
        </p:spPr>
        <p:txBody>
          <a:bodyPr wrap="square" rtlCol="0" anchor="ctr"/>
          <a:lstStyle/>
          <a:p>
            <a:pPr indent="0" marL="0">
              <a:buNone/>
            </a:pPr>
            <a:r>
              <a:rPr lang="en-US" sz="1200" dirty="0">
                <a:solidFill>
                  <a:srgbClr val="2D3436"/>
                </a:solidFill>
                <a:latin typeface="Arial" pitchFamily="34" charset="0"/>
                <a:ea typeface="Arial" pitchFamily="34" charset="-122"/>
                <a:cs typeface="Arial" pitchFamily="34" charset="-120"/>
              </a:rPr>
              <a:t>Continuous patient monitoring via AI-powered wearables</a:t>
            </a:r>
            <a:endParaRPr lang="en-US" sz="1200" dirty="0"/>
          </a:p>
        </p:txBody>
      </p:sp>
      <p:sp>
        <p:nvSpPr>
          <p:cNvPr id="28" name="Text 26"/>
          <p:cNvSpPr/>
          <p:nvPr/>
        </p:nvSpPr>
        <p:spPr>
          <a:xfrm>
            <a:off x="457200" y="6400800"/>
            <a:ext cx="8229600" cy="274320"/>
          </a:xfrm>
          <a:prstGeom prst="rect">
            <a:avLst/>
          </a:prstGeom>
          <a:noFill/>
          <a:ln/>
        </p:spPr>
        <p:txBody>
          <a:bodyPr wrap="square" rtlCol="0" anchor="ctr"/>
          <a:lstStyle/>
          <a:p>
            <a:pPr indent="0" marL="0">
              <a:buNone/>
            </a:pPr>
            <a:r>
              <a:rPr lang="en-US" sz="900" dirty="0">
                <a:solidFill>
                  <a:srgbClr val="999999"/>
                </a:solidFill>
                <a:latin typeface="Arial" pitchFamily="34" charset="0"/>
                <a:ea typeface="Arial" pitchFamily="34" charset="-122"/>
                <a:cs typeface="Arial" pitchFamily="34" charset="-120"/>
              </a:rPr>
              <a:t>AI in Healthcare • 2026 Market Analysis</a:t>
            </a:r>
            <a:endParaRPr lang="en-US" sz="9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spTree>
      <p:nvGrpSpPr>
        <p:cNvPr id="1" name=""/>
        <p:cNvGrpSpPr/>
        <p:nvPr/>
      </p:nvGrpSpPr>
      <p:grpSpPr>
        <a:xfrm>
          <a:off x="0" y="0"/>
          <a:ext cx="0" cy="0"/>
          <a:chOff x="0" y="0"/>
          <a:chExt cx="0" cy="0"/>
        </a:xfrm>
      </p:grpSpPr>
      <p:sp>
        <p:nvSpPr>
          <p:cNvPr id="2" name="Shape 0"/>
          <p:cNvSpPr/>
          <p:nvPr/>
        </p:nvSpPr>
        <p:spPr>
          <a:xfrm>
            <a:off x="0" y="0"/>
            <a:ext cx="9144000" cy="1097280"/>
          </a:xfrm>
          <a:prstGeom prst="rect">
            <a:avLst/>
          </a:prstGeom>
          <a:solidFill>
            <a:srgbClr val="0D1B2A"/>
          </a:solidFill>
          <a:ln/>
        </p:spPr>
      </p:sp>
      <p:sp>
        <p:nvSpPr>
          <p:cNvPr id="3" name="Text 1"/>
          <p:cNvSpPr/>
          <p:nvPr/>
        </p:nvSpPr>
        <p:spPr>
          <a:xfrm>
            <a:off x="457200" y="274320"/>
            <a:ext cx="8229600" cy="548640"/>
          </a:xfrm>
          <a:prstGeom prst="rect">
            <a:avLst/>
          </a:prstGeom>
          <a:noFill/>
          <a:ln/>
        </p:spPr>
        <p:txBody>
          <a:bodyPr wrap="square" rtlCol="0" anchor="ctr"/>
          <a:lstStyle/>
          <a:p>
            <a:pPr indent="0" marL="0">
              <a:buNone/>
            </a:pPr>
            <a:r>
              <a:rPr lang="en-US" sz="2800" b="1" dirty="0">
                <a:solidFill>
                  <a:srgbClr val="FFFFFF"/>
                </a:solidFill>
                <a:latin typeface="Arial" pitchFamily="34" charset="0"/>
                <a:ea typeface="Arial" pitchFamily="34" charset="-122"/>
                <a:cs typeface="Arial" pitchFamily="34" charset="-120"/>
              </a:rPr>
              <a:t>The Future of Healthcare AI</a:t>
            </a:r>
            <a:endParaRPr lang="en-US" sz="2800" dirty="0"/>
          </a:p>
        </p:txBody>
      </p:sp>
      <p:sp>
        <p:nvSpPr>
          <p:cNvPr id="4" name="Shape 2"/>
          <p:cNvSpPr/>
          <p:nvPr/>
        </p:nvSpPr>
        <p:spPr>
          <a:xfrm>
            <a:off x="457200" y="1371600"/>
            <a:ext cx="8229600" cy="1097280"/>
          </a:xfrm>
          <a:prstGeom prst="rect">
            <a:avLst>
              <a:gd name="adj" fmla="val 8333"/>
            </a:avLst>
          </a:prstGeom>
          <a:solidFill>
            <a:srgbClr val="1B2A4A"/>
          </a:solidFill>
          <a:ln/>
        </p:spPr>
      </p:sp>
      <p:sp>
        <p:nvSpPr>
          <p:cNvPr id="5" name="Text 3"/>
          <p:cNvSpPr/>
          <p:nvPr/>
        </p:nvSpPr>
        <p:spPr>
          <a:xfrm>
            <a:off x="640080" y="1554480"/>
            <a:ext cx="7863840" cy="731520"/>
          </a:xfrm>
          <a:prstGeom prst="rect">
            <a:avLst/>
          </a:prstGeom>
          <a:noFill/>
          <a:ln/>
        </p:spPr>
        <p:txBody>
          <a:bodyPr wrap="square" rtlCol="0" anchor="ctr"/>
          <a:lstStyle/>
          <a:p>
            <a:pPr algn="ctr" indent="0" marL="0">
              <a:buNone/>
            </a:pPr>
            <a:r>
              <a:rPr lang="en-US" sz="2800" b="1" dirty="0">
                <a:solidFill>
                  <a:srgbClr val="FFFFFF"/>
                </a:solidFill>
                <a:latin typeface="Arial" pitchFamily="34" charset="0"/>
                <a:ea typeface="Arial" pitchFamily="34" charset="-122"/>
                <a:cs typeface="Arial" pitchFamily="34" charset="-120"/>
              </a:rPr>
              <a:t>By 2030, AI will assist 90% of clinical decisions</a:t>
            </a:r>
            <a:endParaRPr lang="en-US" sz="2800" dirty="0"/>
          </a:p>
        </p:txBody>
      </p:sp>
      <p:sp>
        <p:nvSpPr>
          <p:cNvPr id="6" name="Shape 4"/>
          <p:cNvSpPr/>
          <p:nvPr/>
        </p:nvSpPr>
        <p:spPr>
          <a:xfrm>
            <a:off x="457200" y="2834640"/>
            <a:ext cx="2011680" cy="2560320"/>
          </a:xfrm>
          <a:prstGeom prst="rect">
            <a:avLst>
              <a:gd name="adj" fmla="val 4545"/>
            </a:avLst>
          </a:prstGeom>
          <a:solidFill>
            <a:srgbClr val="F5F7FA"/>
          </a:solidFill>
          <a:ln w="12700">
            <a:solidFill>
              <a:srgbClr val="1B2A4A"/>
            </a:solidFill>
            <a:prstDash val="solid"/>
          </a:ln>
        </p:spPr>
      </p:sp>
      <p:sp>
        <p:nvSpPr>
          <p:cNvPr id="7" name="Text 5"/>
          <p:cNvSpPr/>
          <p:nvPr/>
        </p:nvSpPr>
        <p:spPr>
          <a:xfrm>
            <a:off x="457200" y="3017520"/>
            <a:ext cx="2011680" cy="731520"/>
          </a:xfrm>
          <a:prstGeom prst="rect">
            <a:avLst/>
          </a:prstGeom>
          <a:noFill/>
          <a:ln/>
        </p:spPr>
        <p:txBody>
          <a:bodyPr wrap="square" rtlCol="0" anchor="ctr"/>
          <a:lstStyle/>
          <a:p>
            <a:pPr algn="ctr" indent="0" marL="0">
              <a:buNone/>
            </a:pPr>
            <a:r>
              <a:rPr lang="en-US" sz="3200" b="1" dirty="0">
                <a:solidFill>
                  <a:srgbClr val="E8913A"/>
                </a:solidFill>
                <a:latin typeface="Arial" pitchFamily="34" charset="0"/>
                <a:ea typeface="Arial" pitchFamily="34" charset="-122"/>
                <a:cs typeface="Arial" pitchFamily="34" charset="-120"/>
              </a:rPr>
              <a:t>75%</a:t>
            </a:r>
            <a:endParaRPr lang="en-US" sz="3200" dirty="0"/>
          </a:p>
        </p:txBody>
      </p:sp>
      <p:sp>
        <p:nvSpPr>
          <p:cNvPr id="8" name="Text 6"/>
          <p:cNvSpPr/>
          <p:nvPr/>
        </p:nvSpPr>
        <p:spPr>
          <a:xfrm>
            <a:off x="548640" y="3840480"/>
            <a:ext cx="1828800" cy="1371600"/>
          </a:xfrm>
          <a:prstGeom prst="rect">
            <a:avLst/>
          </a:prstGeom>
          <a:noFill/>
          <a:ln/>
        </p:spPr>
        <p:txBody>
          <a:bodyPr wrap="square" rtlCol="0" anchor="ctr"/>
          <a:lstStyle/>
          <a:p>
            <a:pPr algn="ctr" indent="0" marL="0">
              <a:buNone/>
            </a:pPr>
            <a:r>
              <a:rPr lang="en-US" sz="1200" dirty="0">
                <a:solidFill>
                  <a:srgbClr val="2D3436"/>
                </a:solidFill>
                <a:latin typeface="Arial" pitchFamily="34" charset="0"/>
                <a:ea typeface="Arial" pitchFamily="34" charset="-122"/>
                <a:cs typeface="Arial" pitchFamily="34" charset="-120"/>
              </a:rPr>
              <a:t>of patient interactions will involve AI assistance</a:t>
            </a:r>
            <a:endParaRPr lang="en-US" sz="1200" dirty="0"/>
          </a:p>
        </p:txBody>
      </p:sp>
      <p:sp>
        <p:nvSpPr>
          <p:cNvPr id="9" name="Shape 7"/>
          <p:cNvSpPr/>
          <p:nvPr/>
        </p:nvSpPr>
        <p:spPr>
          <a:xfrm>
            <a:off x="2651760" y="2834640"/>
            <a:ext cx="2011680" cy="2560320"/>
          </a:xfrm>
          <a:prstGeom prst="rect">
            <a:avLst>
              <a:gd name="adj" fmla="val 4545"/>
            </a:avLst>
          </a:prstGeom>
          <a:solidFill>
            <a:srgbClr val="F5F7FA"/>
          </a:solidFill>
          <a:ln w="12700">
            <a:solidFill>
              <a:srgbClr val="1B2A4A"/>
            </a:solidFill>
            <a:prstDash val="solid"/>
          </a:ln>
        </p:spPr>
      </p:sp>
      <p:sp>
        <p:nvSpPr>
          <p:cNvPr id="10" name="Text 8"/>
          <p:cNvSpPr/>
          <p:nvPr/>
        </p:nvSpPr>
        <p:spPr>
          <a:xfrm>
            <a:off x="2651760" y="3017520"/>
            <a:ext cx="2011680" cy="731520"/>
          </a:xfrm>
          <a:prstGeom prst="rect">
            <a:avLst/>
          </a:prstGeom>
          <a:noFill/>
          <a:ln/>
        </p:spPr>
        <p:txBody>
          <a:bodyPr wrap="square" rtlCol="0" anchor="ctr"/>
          <a:lstStyle/>
          <a:p>
            <a:pPr algn="ctr" indent="0" marL="0">
              <a:buNone/>
            </a:pPr>
            <a:r>
              <a:rPr lang="en-US" sz="3200" b="1" dirty="0">
                <a:solidFill>
                  <a:srgbClr val="E8913A"/>
                </a:solidFill>
                <a:latin typeface="Arial" pitchFamily="34" charset="0"/>
                <a:ea typeface="Arial" pitchFamily="34" charset="-122"/>
                <a:cs typeface="Arial" pitchFamily="34" charset="-120"/>
              </a:rPr>
              <a:t>50%</a:t>
            </a:r>
            <a:endParaRPr lang="en-US" sz="3200" dirty="0"/>
          </a:p>
        </p:txBody>
      </p:sp>
      <p:sp>
        <p:nvSpPr>
          <p:cNvPr id="11" name="Text 9"/>
          <p:cNvSpPr/>
          <p:nvPr/>
        </p:nvSpPr>
        <p:spPr>
          <a:xfrm>
            <a:off x="2743200" y="3840480"/>
            <a:ext cx="1828800" cy="1371600"/>
          </a:xfrm>
          <a:prstGeom prst="rect">
            <a:avLst/>
          </a:prstGeom>
          <a:noFill/>
          <a:ln/>
        </p:spPr>
        <p:txBody>
          <a:bodyPr wrap="square" rtlCol="0" anchor="ctr"/>
          <a:lstStyle/>
          <a:p>
            <a:pPr algn="ctr" indent="0" marL="0">
              <a:buNone/>
            </a:pPr>
            <a:r>
              <a:rPr lang="en-US" sz="1200" dirty="0">
                <a:solidFill>
                  <a:srgbClr val="2D3436"/>
                </a:solidFill>
                <a:latin typeface="Arial" pitchFamily="34" charset="0"/>
                <a:ea typeface="Arial" pitchFamily="34" charset="-122"/>
                <a:cs typeface="Arial" pitchFamily="34" charset="-120"/>
              </a:rPr>
              <a:t>reduction in diagnostic errors through AI augmentation</a:t>
            </a:r>
            <a:endParaRPr lang="en-US" sz="1200" dirty="0"/>
          </a:p>
        </p:txBody>
      </p:sp>
      <p:sp>
        <p:nvSpPr>
          <p:cNvPr id="12" name="Shape 10"/>
          <p:cNvSpPr/>
          <p:nvPr/>
        </p:nvSpPr>
        <p:spPr>
          <a:xfrm>
            <a:off x="4846320" y="2834640"/>
            <a:ext cx="2011680" cy="2560320"/>
          </a:xfrm>
          <a:prstGeom prst="rect">
            <a:avLst>
              <a:gd name="adj" fmla="val 4545"/>
            </a:avLst>
          </a:prstGeom>
          <a:solidFill>
            <a:srgbClr val="F5F7FA"/>
          </a:solidFill>
          <a:ln w="12700">
            <a:solidFill>
              <a:srgbClr val="1B2A4A"/>
            </a:solidFill>
            <a:prstDash val="solid"/>
          </a:ln>
        </p:spPr>
      </p:sp>
      <p:sp>
        <p:nvSpPr>
          <p:cNvPr id="13" name="Text 11"/>
          <p:cNvSpPr/>
          <p:nvPr/>
        </p:nvSpPr>
        <p:spPr>
          <a:xfrm>
            <a:off x="4846320" y="3017520"/>
            <a:ext cx="2011680" cy="731520"/>
          </a:xfrm>
          <a:prstGeom prst="rect">
            <a:avLst/>
          </a:prstGeom>
          <a:noFill/>
          <a:ln/>
        </p:spPr>
        <p:txBody>
          <a:bodyPr wrap="square" rtlCol="0" anchor="ctr"/>
          <a:lstStyle/>
          <a:p>
            <a:pPr algn="ctr" indent="0" marL="0">
              <a:buNone/>
            </a:pPr>
            <a:r>
              <a:rPr lang="en-US" sz="3200" b="1" dirty="0">
                <a:solidFill>
                  <a:srgbClr val="E8913A"/>
                </a:solidFill>
                <a:latin typeface="Arial" pitchFamily="34" charset="0"/>
                <a:ea typeface="Arial" pitchFamily="34" charset="-122"/>
                <a:cs typeface="Arial" pitchFamily="34" charset="-120"/>
              </a:rPr>
              <a:t>$300B</a:t>
            </a:r>
            <a:endParaRPr lang="en-US" sz="3200" dirty="0"/>
          </a:p>
        </p:txBody>
      </p:sp>
      <p:sp>
        <p:nvSpPr>
          <p:cNvPr id="14" name="Text 12"/>
          <p:cNvSpPr/>
          <p:nvPr/>
        </p:nvSpPr>
        <p:spPr>
          <a:xfrm>
            <a:off x="4937760" y="3840480"/>
            <a:ext cx="1828800" cy="1371600"/>
          </a:xfrm>
          <a:prstGeom prst="rect">
            <a:avLst/>
          </a:prstGeom>
          <a:noFill/>
          <a:ln/>
        </p:spPr>
        <p:txBody>
          <a:bodyPr wrap="square" rtlCol="0" anchor="ctr"/>
          <a:lstStyle/>
          <a:p>
            <a:pPr algn="ctr" indent="0" marL="0">
              <a:buNone/>
            </a:pPr>
            <a:r>
              <a:rPr lang="en-US" sz="1200" dirty="0">
                <a:solidFill>
                  <a:srgbClr val="2D3436"/>
                </a:solidFill>
                <a:latin typeface="Arial" pitchFamily="34" charset="0"/>
                <a:ea typeface="Arial" pitchFamily="34" charset="-122"/>
                <a:cs typeface="Arial" pitchFamily="34" charset="-120"/>
              </a:rPr>
              <a:t>annual savings across global healthcare systems</a:t>
            </a:r>
            <a:endParaRPr lang="en-US" sz="1200" dirty="0"/>
          </a:p>
        </p:txBody>
      </p:sp>
      <p:sp>
        <p:nvSpPr>
          <p:cNvPr id="15" name="Shape 13"/>
          <p:cNvSpPr/>
          <p:nvPr/>
        </p:nvSpPr>
        <p:spPr>
          <a:xfrm>
            <a:off x="7040880" y="2834640"/>
            <a:ext cx="2011680" cy="2560320"/>
          </a:xfrm>
          <a:prstGeom prst="rect">
            <a:avLst>
              <a:gd name="adj" fmla="val 4545"/>
            </a:avLst>
          </a:prstGeom>
          <a:solidFill>
            <a:srgbClr val="F5F7FA"/>
          </a:solidFill>
          <a:ln w="12700">
            <a:solidFill>
              <a:srgbClr val="1B2A4A"/>
            </a:solidFill>
            <a:prstDash val="solid"/>
          </a:ln>
        </p:spPr>
      </p:sp>
      <p:sp>
        <p:nvSpPr>
          <p:cNvPr id="16" name="Text 14"/>
          <p:cNvSpPr/>
          <p:nvPr/>
        </p:nvSpPr>
        <p:spPr>
          <a:xfrm>
            <a:off x="7040880" y="3017520"/>
            <a:ext cx="2011680" cy="731520"/>
          </a:xfrm>
          <a:prstGeom prst="rect">
            <a:avLst/>
          </a:prstGeom>
          <a:noFill/>
          <a:ln/>
        </p:spPr>
        <p:txBody>
          <a:bodyPr wrap="square" rtlCol="0" anchor="ctr"/>
          <a:lstStyle/>
          <a:p>
            <a:pPr algn="ctr" indent="0" marL="0">
              <a:buNone/>
            </a:pPr>
            <a:r>
              <a:rPr lang="en-US" sz="3200" b="1" dirty="0">
                <a:solidFill>
                  <a:srgbClr val="E8913A"/>
                </a:solidFill>
                <a:latin typeface="Arial" pitchFamily="34" charset="0"/>
                <a:ea typeface="Arial" pitchFamily="34" charset="-122"/>
                <a:cs typeface="Arial" pitchFamily="34" charset="-120"/>
              </a:rPr>
              <a:t>5 years</a:t>
            </a:r>
            <a:endParaRPr lang="en-US" sz="3200" dirty="0"/>
          </a:p>
        </p:txBody>
      </p:sp>
      <p:sp>
        <p:nvSpPr>
          <p:cNvPr id="17" name="Text 15"/>
          <p:cNvSpPr/>
          <p:nvPr/>
        </p:nvSpPr>
        <p:spPr>
          <a:xfrm>
            <a:off x="7132320" y="3840480"/>
            <a:ext cx="1828800" cy="1371600"/>
          </a:xfrm>
          <a:prstGeom prst="rect">
            <a:avLst/>
          </a:prstGeom>
          <a:noFill/>
          <a:ln/>
        </p:spPr>
        <p:txBody>
          <a:bodyPr wrap="square" rtlCol="0" anchor="ctr"/>
          <a:lstStyle/>
          <a:p>
            <a:pPr algn="ctr" indent="0" marL="0">
              <a:buNone/>
            </a:pPr>
            <a:r>
              <a:rPr lang="en-US" sz="1200" dirty="0">
                <a:solidFill>
                  <a:srgbClr val="2D3436"/>
                </a:solidFill>
                <a:latin typeface="Arial" pitchFamily="34" charset="0"/>
                <a:ea typeface="Arial" pitchFamily="34" charset="-122"/>
                <a:cs typeface="Arial" pitchFamily="34" charset="-120"/>
              </a:rPr>
              <a:t>average increase in healthy lifespan via preventive AI</a:t>
            </a:r>
            <a:endParaRPr lang="en-US" sz="1200" dirty="0"/>
          </a:p>
        </p:txBody>
      </p:sp>
      <p:sp>
        <p:nvSpPr>
          <p:cNvPr id="18" name="Shape 16"/>
          <p:cNvSpPr/>
          <p:nvPr/>
        </p:nvSpPr>
        <p:spPr>
          <a:xfrm>
            <a:off x="457200" y="5577840"/>
            <a:ext cx="8229600" cy="822960"/>
          </a:xfrm>
          <a:prstGeom prst="rect">
            <a:avLst>
              <a:gd name="adj" fmla="val 11111"/>
            </a:avLst>
          </a:prstGeom>
          <a:solidFill>
            <a:srgbClr val="FFF8F0"/>
          </a:solidFill>
          <a:ln w="12700">
            <a:solidFill>
              <a:srgbClr val="E8913A"/>
            </a:solidFill>
            <a:prstDash val="solid"/>
          </a:ln>
        </p:spPr>
      </p:sp>
      <p:sp>
        <p:nvSpPr>
          <p:cNvPr id="19" name="Text 17"/>
          <p:cNvSpPr/>
          <p:nvPr/>
        </p:nvSpPr>
        <p:spPr>
          <a:xfrm>
            <a:off x="640080" y="5669280"/>
            <a:ext cx="7863840" cy="640080"/>
          </a:xfrm>
          <a:prstGeom prst="rect">
            <a:avLst/>
          </a:prstGeom>
          <a:noFill/>
          <a:ln/>
        </p:spPr>
        <p:txBody>
          <a:bodyPr wrap="square" rtlCol="0" anchor="ctr"/>
          <a:lstStyle/>
          <a:p>
            <a:pPr indent="0" marL="0">
              <a:buNone/>
            </a:pPr>
            <a:r>
              <a:rPr lang="en-US" sz="1400" b="1" dirty="0">
                <a:solidFill>
                  <a:srgbClr val="E8913A"/>
                </a:solidFill>
                <a:latin typeface="Arial" pitchFamily="34" charset="0"/>
                <a:ea typeface="Arial" pitchFamily="34" charset="-122"/>
                <a:cs typeface="Arial" pitchFamily="34" charset="-120"/>
              </a:rPr>
              <a:t>🚀 The future is not AI replacing doctors—it's AI enabling humans to deliver care at unprecedented scale and quality</a:t>
            </a:r>
            <a:endParaRPr lang="en-US" sz="1400" dirty="0"/>
          </a:p>
        </p:txBody>
      </p:sp>
      <p:sp>
        <p:nvSpPr>
          <p:cNvPr id="20" name="Text 18"/>
          <p:cNvSpPr/>
          <p:nvPr/>
        </p:nvSpPr>
        <p:spPr>
          <a:xfrm>
            <a:off x="457200" y="6400800"/>
            <a:ext cx="8229600" cy="274320"/>
          </a:xfrm>
          <a:prstGeom prst="rect">
            <a:avLst/>
          </a:prstGeom>
          <a:noFill/>
          <a:ln/>
        </p:spPr>
        <p:txBody>
          <a:bodyPr wrap="square" rtlCol="0" anchor="ctr"/>
          <a:lstStyle/>
          <a:p>
            <a:pPr indent="0" marL="0">
              <a:buNone/>
            </a:pPr>
            <a:r>
              <a:rPr lang="en-US" sz="900" dirty="0">
                <a:solidFill>
                  <a:srgbClr val="999999"/>
                </a:solidFill>
                <a:latin typeface="Arial" pitchFamily="34" charset="0"/>
                <a:ea typeface="Arial" pitchFamily="34" charset="-122"/>
                <a:cs typeface="Arial" pitchFamily="34" charset="-120"/>
              </a:rPr>
              <a:t>AI in Healthcare • 2026 Market Analysis</a:t>
            </a:r>
            <a:endParaRPr lang="en-US" sz="9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spTree>
      <p:nvGrpSpPr>
        <p:cNvPr id="1" name=""/>
        <p:cNvGrpSpPr/>
        <p:nvPr/>
      </p:nvGrpSpPr>
      <p:grpSpPr>
        <a:xfrm>
          <a:off x="0" y="0"/>
          <a:ext cx="0" cy="0"/>
          <a:chOff x="0" y="0"/>
          <a:chExt cx="0" cy="0"/>
        </a:xfrm>
      </p:grpSpPr>
      <p:sp>
        <p:nvSpPr>
          <p:cNvPr id="2" name="Shape 0"/>
          <p:cNvSpPr/>
          <p:nvPr/>
        </p:nvSpPr>
        <p:spPr>
          <a:xfrm>
            <a:off x="0" y="0"/>
            <a:ext cx="9144000" cy="1097280"/>
          </a:xfrm>
          <a:prstGeom prst="rect">
            <a:avLst/>
          </a:prstGeom>
          <a:solidFill>
            <a:srgbClr val="0D1B2A"/>
          </a:solidFill>
          <a:ln/>
        </p:spPr>
      </p:sp>
      <p:sp>
        <p:nvSpPr>
          <p:cNvPr id="3" name="Text 1"/>
          <p:cNvSpPr/>
          <p:nvPr/>
        </p:nvSpPr>
        <p:spPr>
          <a:xfrm>
            <a:off x="457200" y="274320"/>
            <a:ext cx="8229600" cy="548640"/>
          </a:xfrm>
          <a:prstGeom prst="rect">
            <a:avLst/>
          </a:prstGeom>
          <a:noFill/>
          <a:ln/>
        </p:spPr>
        <p:txBody>
          <a:bodyPr wrap="square" rtlCol="0" anchor="ctr"/>
          <a:lstStyle/>
          <a:p>
            <a:pPr indent="0" marL="0">
              <a:buNone/>
            </a:pPr>
            <a:r>
              <a:rPr lang="en-US" sz="2800" b="1" dirty="0">
                <a:solidFill>
                  <a:srgbClr val="FFFFFF"/>
                </a:solidFill>
                <a:latin typeface="Arial" pitchFamily="34" charset="0"/>
                <a:ea typeface="Arial" pitchFamily="34" charset="-122"/>
                <a:cs typeface="Arial" pitchFamily="34" charset="-120"/>
              </a:rPr>
              <a:t>Key Takeaways</a:t>
            </a:r>
            <a:endParaRPr lang="en-US" sz="2800" dirty="0"/>
          </a:p>
        </p:txBody>
      </p:sp>
      <p:sp>
        <p:nvSpPr>
          <p:cNvPr id="4" name="Shape 2"/>
          <p:cNvSpPr/>
          <p:nvPr/>
        </p:nvSpPr>
        <p:spPr>
          <a:xfrm>
            <a:off x="731520" y="1371600"/>
            <a:ext cx="548640" cy="548640"/>
          </a:xfrm>
          <a:prstGeom prst="ellipse">
            <a:avLst/>
          </a:prstGeom>
          <a:solidFill>
            <a:srgbClr val="1B2A4A"/>
          </a:solidFill>
          <a:ln/>
        </p:spPr>
      </p:sp>
      <p:sp>
        <p:nvSpPr>
          <p:cNvPr id="5" name="Text 3"/>
          <p:cNvSpPr/>
          <p:nvPr/>
        </p:nvSpPr>
        <p:spPr>
          <a:xfrm>
            <a:off x="731520" y="1371600"/>
            <a:ext cx="548640" cy="548640"/>
          </a:xfrm>
          <a:prstGeom prst="rect">
            <a:avLst/>
          </a:prstGeom>
          <a:noFill/>
          <a:ln/>
        </p:spPr>
        <p:txBody>
          <a:bodyPr wrap="square" rtlCol="0" anchor="ctr"/>
          <a:lstStyle/>
          <a:p>
            <a:pPr algn="ctr" indent="0" marL="0">
              <a:buNone/>
            </a:pPr>
            <a:r>
              <a:rPr lang="en-US" sz="1800" b="1" dirty="0">
                <a:solidFill>
                  <a:srgbClr val="FFFFFF"/>
                </a:solidFill>
                <a:latin typeface="Arial" pitchFamily="34" charset="0"/>
                <a:ea typeface="Arial" pitchFamily="34" charset="-122"/>
                <a:cs typeface="Arial" pitchFamily="34" charset="-120"/>
              </a:rPr>
              <a:t>1</a:t>
            </a:r>
            <a:endParaRPr lang="en-US" sz="1800" dirty="0"/>
          </a:p>
        </p:txBody>
      </p:sp>
      <p:sp>
        <p:nvSpPr>
          <p:cNvPr id="6" name="Text 4"/>
          <p:cNvSpPr/>
          <p:nvPr/>
        </p:nvSpPr>
        <p:spPr>
          <a:xfrm>
            <a:off x="1463040" y="1463040"/>
            <a:ext cx="7132320" cy="457200"/>
          </a:xfrm>
          <a:prstGeom prst="rect">
            <a:avLst/>
          </a:prstGeom>
          <a:noFill/>
          <a:ln/>
        </p:spPr>
        <p:txBody>
          <a:bodyPr wrap="square" rtlCol="0" anchor="ctr"/>
          <a:lstStyle/>
          <a:p>
            <a:pPr indent="0" marL="0">
              <a:buNone/>
            </a:pPr>
            <a:r>
              <a:rPr lang="en-US" sz="1600" dirty="0">
                <a:solidFill>
                  <a:srgbClr val="2D3436"/>
                </a:solidFill>
                <a:latin typeface="Arial" pitchFamily="34" charset="0"/>
                <a:ea typeface="Arial" pitchFamily="34" charset="-122"/>
                <a:cs typeface="Arial" pitchFamily="34" charset="-120"/>
              </a:rPr>
              <a:t>AI healthcare market growing at 46.9% CAGR, reaching $148.6B by 2030</a:t>
            </a:r>
            <a:endParaRPr lang="en-US" sz="1600" dirty="0"/>
          </a:p>
        </p:txBody>
      </p:sp>
      <p:sp>
        <p:nvSpPr>
          <p:cNvPr id="7" name="Shape 5"/>
          <p:cNvSpPr/>
          <p:nvPr/>
        </p:nvSpPr>
        <p:spPr>
          <a:xfrm>
            <a:off x="731520" y="2286000"/>
            <a:ext cx="548640" cy="548640"/>
          </a:xfrm>
          <a:prstGeom prst="ellipse">
            <a:avLst/>
          </a:prstGeom>
          <a:solidFill>
            <a:srgbClr val="1B2A4A"/>
          </a:solidFill>
          <a:ln/>
        </p:spPr>
      </p:sp>
      <p:sp>
        <p:nvSpPr>
          <p:cNvPr id="8" name="Text 6"/>
          <p:cNvSpPr/>
          <p:nvPr/>
        </p:nvSpPr>
        <p:spPr>
          <a:xfrm>
            <a:off x="731520" y="2286000"/>
            <a:ext cx="548640" cy="548640"/>
          </a:xfrm>
          <a:prstGeom prst="rect">
            <a:avLst/>
          </a:prstGeom>
          <a:noFill/>
          <a:ln/>
        </p:spPr>
        <p:txBody>
          <a:bodyPr wrap="square" rtlCol="0" anchor="ctr"/>
          <a:lstStyle/>
          <a:p>
            <a:pPr algn="ctr" indent="0" marL="0">
              <a:buNone/>
            </a:pPr>
            <a:r>
              <a:rPr lang="en-US" sz="1800" b="1" dirty="0">
                <a:solidFill>
                  <a:srgbClr val="FFFFFF"/>
                </a:solidFill>
                <a:latin typeface="Arial" pitchFamily="34" charset="0"/>
                <a:ea typeface="Arial" pitchFamily="34" charset="-122"/>
                <a:cs typeface="Arial" pitchFamily="34" charset="-120"/>
              </a:rPr>
              <a:t>2</a:t>
            </a:r>
            <a:endParaRPr lang="en-US" sz="1800" dirty="0"/>
          </a:p>
        </p:txBody>
      </p:sp>
      <p:sp>
        <p:nvSpPr>
          <p:cNvPr id="9" name="Text 7"/>
          <p:cNvSpPr/>
          <p:nvPr/>
        </p:nvSpPr>
        <p:spPr>
          <a:xfrm>
            <a:off x="1463040" y="2377440"/>
            <a:ext cx="7132320" cy="457200"/>
          </a:xfrm>
          <a:prstGeom prst="rect">
            <a:avLst/>
          </a:prstGeom>
          <a:noFill/>
          <a:ln/>
        </p:spPr>
        <p:txBody>
          <a:bodyPr wrap="square" rtlCol="0" anchor="ctr"/>
          <a:lstStyle/>
          <a:p>
            <a:pPr indent="0" marL="0">
              <a:buNone/>
            </a:pPr>
            <a:r>
              <a:rPr lang="en-US" sz="1600" dirty="0">
                <a:solidFill>
                  <a:srgbClr val="2D3436"/>
                </a:solidFill>
                <a:latin typeface="Arial" pitchFamily="34" charset="0"/>
                <a:ea typeface="Arial" pitchFamily="34" charset="-122"/>
                <a:cs typeface="Arial" pitchFamily="34" charset="-120"/>
              </a:rPr>
              <a:t>Diagnostic imaging leads adoption at 28%, followed by drug discovery</a:t>
            </a:r>
            <a:endParaRPr lang="en-US" sz="1600" dirty="0"/>
          </a:p>
        </p:txBody>
      </p:sp>
      <p:sp>
        <p:nvSpPr>
          <p:cNvPr id="10" name="Shape 8"/>
          <p:cNvSpPr/>
          <p:nvPr/>
        </p:nvSpPr>
        <p:spPr>
          <a:xfrm>
            <a:off x="731520" y="3200400"/>
            <a:ext cx="548640" cy="548640"/>
          </a:xfrm>
          <a:prstGeom prst="ellipse">
            <a:avLst/>
          </a:prstGeom>
          <a:solidFill>
            <a:srgbClr val="1B2A4A"/>
          </a:solidFill>
          <a:ln/>
        </p:spPr>
      </p:sp>
      <p:sp>
        <p:nvSpPr>
          <p:cNvPr id="11" name="Text 9"/>
          <p:cNvSpPr/>
          <p:nvPr/>
        </p:nvSpPr>
        <p:spPr>
          <a:xfrm>
            <a:off x="731520" y="3200400"/>
            <a:ext cx="548640" cy="548640"/>
          </a:xfrm>
          <a:prstGeom prst="rect">
            <a:avLst/>
          </a:prstGeom>
          <a:noFill/>
          <a:ln/>
        </p:spPr>
        <p:txBody>
          <a:bodyPr wrap="square" rtlCol="0" anchor="ctr"/>
          <a:lstStyle/>
          <a:p>
            <a:pPr algn="ctr" indent="0" marL="0">
              <a:buNone/>
            </a:pPr>
            <a:r>
              <a:rPr lang="en-US" sz="1800" b="1" dirty="0">
                <a:solidFill>
                  <a:srgbClr val="FFFFFF"/>
                </a:solidFill>
                <a:latin typeface="Arial" pitchFamily="34" charset="0"/>
                <a:ea typeface="Arial" pitchFamily="34" charset="-122"/>
                <a:cs typeface="Arial" pitchFamily="34" charset="-120"/>
              </a:rPr>
              <a:t>3</a:t>
            </a:r>
            <a:endParaRPr lang="en-US" sz="1800" dirty="0"/>
          </a:p>
        </p:txBody>
      </p:sp>
      <p:sp>
        <p:nvSpPr>
          <p:cNvPr id="12" name="Text 10"/>
          <p:cNvSpPr/>
          <p:nvPr/>
        </p:nvSpPr>
        <p:spPr>
          <a:xfrm>
            <a:off x="1463040" y="3291840"/>
            <a:ext cx="7132320" cy="457200"/>
          </a:xfrm>
          <a:prstGeom prst="rect">
            <a:avLst/>
          </a:prstGeom>
          <a:noFill/>
          <a:ln/>
        </p:spPr>
        <p:txBody>
          <a:bodyPr wrap="square" rtlCol="0" anchor="ctr"/>
          <a:lstStyle/>
          <a:p>
            <a:pPr indent="0" marL="0">
              <a:buNone/>
            </a:pPr>
            <a:r>
              <a:rPr lang="en-US" sz="1600" dirty="0">
                <a:solidFill>
                  <a:srgbClr val="2D3436"/>
                </a:solidFill>
                <a:latin typeface="Arial" pitchFamily="34" charset="0"/>
                <a:ea typeface="Arial" pitchFamily="34" charset="-122"/>
                <a:cs typeface="Arial" pitchFamily="34" charset="-120"/>
              </a:rPr>
              <a:t>ROI achieved within 18 months for most implementations</a:t>
            </a:r>
            <a:endParaRPr lang="en-US" sz="1600" dirty="0"/>
          </a:p>
        </p:txBody>
      </p:sp>
      <p:sp>
        <p:nvSpPr>
          <p:cNvPr id="13" name="Shape 11"/>
          <p:cNvSpPr/>
          <p:nvPr/>
        </p:nvSpPr>
        <p:spPr>
          <a:xfrm>
            <a:off x="731520" y="4114800"/>
            <a:ext cx="548640" cy="548640"/>
          </a:xfrm>
          <a:prstGeom prst="ellipse">
            <a:avLst/>
          </a:prstGeom>
          <a:solidFill>
            <a:srgbClr val="1B2A4A"/>
          </a:solidFill>
          <a:ln/>
        </p:spPr>
      </p:sp>
      <p:sp>
        <p:nvSpPr>
          <p:cNvPr id="14" name="Text 12"/>
          <p:cNvSpPr/>
          <p:nvPr/>
        </p:nvSpPr>
        <p:spPr>
          <a:xfrm>
            <a:off x="731520" y="4114800"/>
            <a:ext cx="548640" cy="548640"/>
          </a:xfrm>
          <a:prstGeom prst="rect">
            <a:avLst/>
          </a:prstGeom>
          <a:noFill/>
          <a:ln/>
        </p:spPr>
        <p:txBody>
          <a:bodyPr wrap="square" rtlCol="0" anchor="ctr"/>
          <a:lstStyle/>
          <a:p>
            <a:pPr algn="ctr" indent="0" marL="0">
              <a:buNone/>
            </a:pPr>
            <a:r>
              <a:rPr lang="en-US" sz="1800" b="1" dirty="0">
                <a:solidFill>
                  <a:srgbClr val="FFFFFF"/>
                </a:solidFill>
                <a:latin typeface="Arial" pitchFamily="34" charset="0"/>
                <a:ea typeface="Arial" pitchFamily="34" charset="-122"/>
                <a:cs typeface="Arial" pitchFamily="34" charset="-120"/>
              </a:rPr>
              <a:t>4</a:t>
            </a:r>
            <a:endParaRPr lang="en-US" sz="1800" dirty="0"/>
          </a:p>
        </p:txBody>
      </p:sp>
      <p:sp>
        <p:nvSpPr>
          <p:cNvPr id="15" name="Text 13"/>
          <p:cNvSpPr/>
          <p:nvPr/>
        </p:nvSpPr>
        <p:spPr>
          <a:xfrm>
            <a:off x="1463040" y="4206240"/>
            <a:ext cx="7132320" cy="457200"/>
          </a:xfrm>
          <a:prstGeom prst="rect">
            <a:avLst/>
          </a:prstGeom>
          <a:noFill/>
          <a:ln/>
        </p:spPr>
        <p:txBody>
          <a:bodyPr wrap="square" rtlCol="0" anchor="ctr"/>
          <a:lstStyle/>
          <a:p>
            <a:pPr indent="0" marL="0">
              <a:buNone/>
            </a:pPr>
            <a:r>
              <a:rPr lang="en-US" sz="1600" dirty="0">
                <a:solidFill>
                  <a:srgbClr val="2D3436"/>
                </a:solidFill>
                <a:latin typeface="Arial" pitchFamily="34" charset="0"/>
                <a:ea typeface="Arial" pitchFamily="34" charset="-122"/>
                <a:cs typeface="Arial" pitchFamily="34" charset="-120"/>
              </a:rPr>
              <a:t>Integration and regulatory challenges remain significant barriers</a:t>
            </a:r>
            <a:endParaRPr lang="en-US" sz="1600" dirty="0"/>
          </a:p>
        </p:txBody>
      </p:sp>
      <p:sp>
        <p:nvSpPr>
          <p:cNvPr id="16" name="Shape 14"/>
          <p:cNvSpPr/>
          <p:nvPr/>
        </p:nvSpPr>
        <p:spPr>
          <a:xfrm>
            <a:off x="731520" y="5029200"/>
            <a:ext cx="548640" cy="548640"/>
          </a:xfrm>
          <a:prstGeom prst="ellipse">
            <a:avLst/>
          </a:prstGeom>
          <a:solidFill>
            <a:srgbClr val="1B2A4A"/>
          </a:solidFill>
          <a:ln/>
        </p:spPr>
      </p:sp>
      <p:sp>
        <p:nvSpPr>
          <p:cNvPr id="17" name="Text 15"/>
          <p:cNvSpPr/>
          <p:nvPr/>
        </p:nvSpPr>
        <p:spPr>
          <a:xfrm>
            <a:off x="731520" y="5029200"/>
            <a:ext cx="548640" cy="548640"/>
          </a:xfrm>
          <a:prstGeom prst="rect">
            <a:avLst/>
          </a:prstGeom>
          <a:noFill/>
          <a:ln/>
        </p:spPr>
        <p:txBody>
          <a:bodyPr wrap="square" rtlCol="0" anchor="ctr"/>
          <a:lstStyle/>
          <a:p>
            <a:pPr algn="ctr" indent="0" marL="0">
              <a:buNone/>
            </a:pPr>
            <a:r>
              <a:rPr lang="en-US" sz="1800" b="1" dirty="0">
                <a:solidFill>
                  <a:srgbClr val="FFFFFF"/>
                </a:solidFill>
                <a:latin typeface="Arial" pitchFamily="34" charset="0"/>
                <a:ea typeface="Arial" pitchFamily="34" charset="-122"/>
                <a:cs typeface="Arial" pitchFamily="34" charset="-120"/>
              </a:rPr>
              <a:t>5</a:t>
            </a:r>
            <a:endParaRPr lang="en-US" sz="1800" dirty="0"/>
          </a:p>
        </p:txBody>
      </p:sp>
      <p:sp>
        <p:nvSpPr>
          <p:cNvPr id="18" name="Text 16"/>
          <p:cNvSpPr/>
          <p:nvPr/>
        </p:nvSpPr>
        <p:spPr>
          <a:xfrm>
            <a:off x="1463040" y="5120640"/>
            <a:ext cx="7132320" cy="457200"/>
          </a:xfrm>
          <a:prstGeom prst="rect">
            <a:avLst/>
          </a:prstGeom>
          <a:noFill/>
          <a:ln/>
        </p:spPr>
        <p:txBody>
          <a:bodyPr wrap="square" rtlCol="0" anchor="ctr"/>
          <a:lstStyle/>
          <a:p>
            <a:pPr indent="0" marL="0">
              <a:buNone/>
            </a:pPr>
            <a:r>
              <a:rPr lang="en-US" sz="1600" dirty="0">
                <a:solidFill>
                  <a:srgbClr val="2D3436"/>
                </a:solidFill>
                <a:latin typeface="Arial" pitchFamily="34" charset="0"/>
                <a:ea typeface="Arial" pitchFamily="34" charset="-122"/>
                <a:cs typeface="Arial" pitchFamily="34" charset="-120"/>
              </a:rPr>
              <a:t>The future is AI-human collaboration, not replacement</a:t>
            </a:r>
            <a:endParaRPr lang="en-US" sz="1600" dirty="0"/>
          </a:p>
        </p:txBody>
      </p:sp>
      <p:sp>
        <p:nvSpPr>
          <p:cNvPr id="19" name="Text 17"/>
          <p:cNvSpPr/>
          <p:nvPr/>
        </p:nvSpPr>
        <p:spPr>
          <a:xfrm>
            <a:off x="457200" y="6400800"/>
            <a:ext cx="8229600" cy="274320"/>
          </a:xfrm>
          <a:prstGeom prst="rect">
            <a:avLst/>
          </a:prstGeom>
          <a:noFill/>
          <a:ln/>
        </p:spPr>
        <p:txBody>
          <a:bodyPr wrap="square" rtlCol="0" anchor="ctr"/>
          <a:lstStyle/>
          <a:p>
            <a:pPr indent="0" marL="0">
              <a:buNone/>
            </a:pPr>
            <a:r>
              <a:rPr lang="en-US" sz="900" dirty="0">
                <a:solidFill>
                  <a:srgbClr val="999999"/>
                </a:solidFill>
                <a:latin typeface="Arial" pitchFamily="34" charset="0"/>
                <a:ea typeface="Arial" pitchFamily="34" charset="-122"/>
                <a:cs typeface="Arial" pitchFamily="34" charset="-120"/>
              </a:rPr>
              <a:t>AI in Healthcare • 2026 Market Analysis</a:t>
            </a:r>
            <a:endParaRPr lang="en-US" sz="9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bg>
      <p:bgPr>
        <a:solidFill>
          <a:srgbClr val="0D1B2A"/>
        </a:solidFill>
      </p:bgPr>
    </p:bg>
    <p:spTree>
      <p:nvGrpSpPr>
        <p:cNvPr id="1" name=""/>
        <p:cNvGrpSpPr/>
        <p:nvPr/>
      </p:nvGrpSpPr>
      <p:grpSpPr>
        <a:xfrm>
          <a:off x="0" y="0"/>
          <a:ext cx="0" cy="0"/>
          <a:chOff x="0" y="0"/>
          <a:chExt cx="0" cy="0"/>
        </a:xfrm>
      </p:grpSpPr>
      <p:sp>
        <p:nvSpPr>
          <p:cNvPr id="2" name="Text 0"/>
          <p:cNvSpPr/>
          <p:nvPr/>
        </p:nvSpPr>
        <p:spPr>
          <a:xfrm>
            <a:off x="457200" y="2011680"/>
            <a:ext cx="8229600" cy="914400"/>
          </a:xfrm>
          <a:prstGeom prst="rect">
            <a:avLst/>
          </a:prstGeom>
          <a:noFill/>
          <a:ln/>
        </p:spPr>
        <p:txBody>
          <a:bodyPr wrap="square" rtlCol="0" anchor="ctr"/>
          <a:lstStyle/>
          <a:p>
            <a:pPr algn="ctr" indent="0" marL="0">
              <a:buNone/>
            </a:pPr>
            <a:r>
              <a:rPr lang="en-US" sz="5400" b="1" dirty="0">
                <a:solidFill>
                  <a:srgbClr val="FFFFFF"/>
                </a:solidFill>
                <a:latin typeface="Arial" pitchFamily="34" charset="0"/>
                <a:ea typeface="Arial" pitchFamily="34" charset="-122"/>
                <a:cs typeface="Arial" pitchFamily="34" charset="-120"/>
              </a:rPr>
              <a:t>Thank You</a:t>
            </a:r>
            <a:endParaRPr lang="en-US" sz="5400" dirty="0"/>
          </a:p>
        </p:txBody>
      </p:sp>
      <p:sp>
        <p:nvSpPr>
          <p:cNvPr id="3" name="Text 1"/>
          <p:cNvSpPr/>
          <p:nvPr/>
        </p:nvSpPr>
        <p:spPr>
          <a:xfrm>
            <a:off x="457200" y="3200400"/>
            <a:ext cx="8229600" cy="548640"/>
          </a:xfrm>
          <a:prstGeom prst="rect">
            <a:avLst/>
          </a:prstGeom>
          <a:noFill/>
          <a:ln/>
        </p:spPr>
        <p:txBody>
          <a:bodyPr wrap="square" rtlCol="0" anchor="ctr"/>
          <a:lstStyle/>
          <a:p>
            <a:pPr algn="ctr" indent="0" marL="0">
              <a:buNone/>
            </a:pPr>
            <a:r>
              <a:rPr lang="en-US" sz="2400" dirty="0">
                <a:solidFill>
                  <a:srgbClr val="E8913A"/>
                </a:solidFill>
                <a:latin typeface="Arial" pitchFamily="34" charset="0"/>
                <a:ea typeface="Arial" pitchFamily="34" charset="-122"/>
                <a:cs typeface="Arial" pitchFamily="34" charset="-120"/>
              </a:rPr>
              <a:t>Questions &amp; Discussion</a:t>
            </a:r>
            <a:endParaRPr lang="en-US" sz="2400" dirty="0"/>
          </a:p>
        </p:txBody>
      </p:sp>
      <p:sp>
        <p:nvSpPr>
          <p:cNvPr id="4" name="Text 2"/>
          <p:cNvSpPr/>
          <p:nvPr/>
        </p:nvSpPr>
        <p:spPr>
          <a:xfrm>
            <a:off x="457200" y="4114800"/>
            <a:ext cx="8229600" cy="914400"/>
          </a:xfrm>
          <a:prstGeom prst="rect">
            <a:avLst/>
          </a:prstGeom>
          <a:noFill/>
          <a:ln/>
        </p:spPr>
        <p:txBody>
          <a:bodyPr wrap="square" rtlCol="0" anchor="ctr"/>
          <a:lstStyle/>
          <a:p>
            <a:pPr algn="ctr" indent="0" marL="0">
              <a:buNone/>
            </a:pPr>
            <a:r>
              <a:rPr lang="en-US" sz="1400" dirty="0">
                <a:solidFill>
                  <a:srgbClr val="B0BEC5"/>
                </a:solidFill>
                <a:latin typeface="Arial" pitchFamily="34" charset="0"/>
                <a:ea typeface="Arial" pitchFamily="34" charset="-122"/>
                <a:cs typeface="Arial" pitchFamily="34" charset="-120"/>
              </a:rPr>
              <a:t>For more information:</a:t>
            </a:r>
            <a:endParaRPr lang="en-US" sz="1400" dirty="0"/>
          </a:p>
          <a:p>
            <a:pPr algn="ctr" indent="0" marL="0">
              <a:buNone/>
            </a:pPr>
            <a:r>
              <a:rPr lang="en-US" sz="1400" dirty="0">
                <a:solidFill>
                  <a:srgbClr val="B0BEC5"/>
                </a:solidFill>
                <a:latin typeface="Arial" pitchFamily="34" charset="0"/>
                <a:ea typeface="Arial" pitchFamily="34" charset="-122"/>
                <a:cs typeface="Arial" pitchFamily="34" charset="-120"/>
              </a:rPr>
              <a:t>claude.anthropic.com</a:t>
            </a:r>
            <a:endParaRPr lang="en-US" sz="1400" dirty="0"/>
          </a:p>
        </p:txBody>
      </p:sp>
      <p:sp>
        <p:nvSpPr>
          <p:cNvPr id="5" name="Shape 3"/>
          <p:cNvSpPr/>
          <p:nvPr/>
        </p:nvSpPr>
        <p:spPr>
          <a:xfrm>
            <a:off x="2743200" y="5943600"/>
            <a:ext cx="3657600" cy="54864"/>
          </a:xfrm>
          <a:prstGeom prst="rect">
            <a:avLst/>
          </a:prstGeom>
          <a:solidFill>
            <a:srgbClr val="E8913A"/>
          </a:solidFill>
          <a:ln/>
        </p:spPr>
      </p:sp>
      <p:sp>
        <p:nvSpPr>
          <p:cNvPr id="6" name="Text 4"/>
          <p:cNvSpPr/>
          <p:nvPr/>
        </p:nvSpPr>
        <p:spPr>
          <a:xfrm>
            <a:off x="457200" y="6126480"/>
            <a:ext cx="8229600" cy="274320"/>
          </a:xfrm>
          <a:prstGeom prst="rect">
            <a:avLst/>
          </a:prstGeom>
          <a:noFill/>
          <a:ln/>
        </p:spPr>
        <p:txBody>
          <a:bodyPr wrap="square" rtlCol="0" anchor="ctr"/>
          <a:lstStyle/>
          <a:p>
            <a:pPr algn="ctr" indent="0" marL="0">
              <a:buNone/>
            </a:pPr>
            <a:r>
              <a:rPr lang="en-US" sz="1000" dirty="0">
                <a:solidFill>
                  <a:srgbClr val="B0BEC5"/>
                </a:solidFill>
                <a:latin typeface="Arial" pitchFamily="34" charset="0"/>
                <a:ea typeface="Arial" pitchFamily="34" charset="-122"/>
                <a:cs typeface="Arial" pitchFamily="34" charset="-120"/>
              </a:rPr>
              <a:t>Generated with Claude • One-Shot Workflow</a:t>
            </a:r>
            <a:endParaRPr lang="en-US" sz="10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spTree>
      <p:nvGrpSpPr>
        <p:cNvPr id="1" name=""/>
        <p:cNvGrpSpPr/>
        <p:nvPr/>
      </p:nvGrpSpPr>
      <p:grpSpPr>
        <a:xfrm>
          <a:off x="0" y="0"/>
          <a:ext cx="0" cy="0"/>
          <a:chOff x="0" y="0"/>
          <a:chExt cx="0" cy="0"/>
        </a:xfrm>
      </p:grpSpPr>
      <p:sp>
        <p:nvSpPr>
          <p:cNvPr id="2" name="Shape 0"/>
          <p:cNvSpPr/>
          <p:nvPr/>
        </p:nvSpPr>
        <p:spPr>
          <a:xfrm>
            <a:off x="0" y="0"/>
            <a:ext cx="9144000" cy="1097280"/>
          </a:xfrm>
          <a:prstGeom prst="rect">
            <a:avLst/>
          </a:prstGeom>
          <a:solidFill>
            <a:srgbClr val="0D1B2A"/>
          </a:solidFill>
          <a:ln/>
        </p:spPr>
      </p:sp>
      <p:sp>
        <p:nvSpPr>
          <p:cNvPr id="3" name="Text 1"/>
          <p:cNvSpPr/>
          <p:nvPr/>
        </p:nvSpPr>
        <p:spPr>
          <a:xfrm>
            <a:off x="457200" y="274320"/>
            <a:ext cx="8229600" cy="548640"/>
          </a:xfrm>
          <a:prstGeom prst="rect">
            <a:avLst/>
          </a:prstGeom>
          <a:noFill/>
          <a:ln/>
        </p:spPr>
        <p:txBody>
          <a:bodyPr wrap="square" rtlCol="0" anchor="ctr"/>
          <a:lstStyle/>
          <a:p>
            <a:pPr indent="0" marL="0">
              <a:buNone/>
            </a:pPr>
            <a:r>
              <a:rPr lang="en-US" sz="3200" b="1" dirty="0">
                <a:solidFill>
                  <a:srgbClr val="FFFFFF"/>
                </a:solidFill>
                <a:latin typeface="Arial" pitchFamily="34" charset="0"/>
                <a:ea typeface="Arial" pitchFamily="34" charset="-122"/>
                <a:cs typeface="Arial" pitchFamily="34" charset="-120"/>
              </a:rPr>
              <a:t>Agenda</a:t>
            </a:r>
            <a:endParaRPr lang="en-US" sz="3200" dirty="0"/>
          </a:p>
        </p:txBody>
      </p:sp>
      <p:sp>
        <p:nvSpPr>
          <p:cNvPr id="4" name="Shape 2"/>
          <p:cNvSpPr/>
          <p:nvPr/>
        </p:nvSpPr>
        <p:spPr>
          <a:xfrm>
            <a:off x="914400" y="1463040"/>
            <a:ext cx="457200" cy="457200"/>
          </a:xfrm>
          <a:prstGeom prst="ellipse">
            <a:avLst/>
          </a:prstGeom>
          <a:solidFill>
            <a:srgbClr val="1B2A4A"/>
          </a:solidFill>
          <a:ln/>
        </p:spPr>
      </p:sp>
      <p:sp>
        <p:nvSpPr>
          <p:cNvPr id="5" name="Text 3"/>
          <p:cNvSpPr/>
          <p:nvPr/>
        </p:nvSpPr>
        <p:spPr>
          <a:xfrm>
            <a:off x="914400" y="1463040"/>
            <a:ext cx="457200" cy="457200"/>
          </a:xfrm>
          <a:prstGeom prst="rect">
            <a:avLst/>
          </a:prstGeom>
          <a:noFill/>
          <a:ln/>
        </p:spPr>
        <p:txBody>
          <a:bodyPr wrap="square" rtlCol="0" anchor="ctr"/>
          <a:lstStyle/>
          <a:p>
            <a:pPr algn="ctr" indent="0" marL="0">
              <a:buNone/>
            </a:pPr>
            <a:r>
              <a:rPr lang="en-US" sz="1600" b="1" dirty="0">
                <a:solidFill>
                  <a:srgbClr val="FFFFFF"/>
                </a:solidFill>
                <a:latin typeface="Arial" pitchFamily="34" charset="0"/>
                <a:ea typeface="Arial" pitchFamily="34" charset="-122"/>
                <a:cs typeface="Arial" pitchFamily="34" charset="-120"/>
              </a:rPr>
              <a:t>1</a:t>
            </a:r>
            <a:endParaRPr lang="en-US" sz="1600" dirty="0"/>
          </a:p>
        </p:txBody>
      </p:sp>
      <p:sp>
        <p:nvSpPr>
          <p:cNvPr id="6" name="Text 4"/>
          <p:cNvSpPr/>
          <p:nvPr/>
        </p:nvSpPr>
        <p:spPr>
          <a:xfrm>
            <a:off x="1645920" y="1463040"/>
            <a:ext cx="6400800" cy="457200"/>
          </a:xfrm>
          <a:prstGeom prst="rect">
            <a:avLst/>
          </a:prstGeom>
          <a:noFill/>
          <a:ln/>
        </p:spPr>
        <p:txBody>
          <a:bodyPr wrap="square" rtlCol="0" anchor="ctr"/>
          <a:lstStyle/>
          <a:p>
            <a:pPr indent="0" marL="0">
              <a:buNone/>
            </a:pPr>
            <a:r>
              <a:rPr lang="en-US" sz="1600" dirty="0">
                <a:solidFill>
                  <a:srgbClr val="2D3436"/>
                </a:solidFill>
                <a:latin typeface="Arial" pitchFamily="34" charset="0"/>
                <a:ea typeface="Arial" pitchFamily="34" charset="-122"/>
                <a:cs typeface="Arial" pitchFamily="34" charset="-120"/>
              </a:rPr>
              <a:t>Market Overview &amp; Key Statistics</a:t>
            </a:r>
            <a:endParaRPr lang="en-US" sz="1600" dirty="0"/>
          </a:p>
        </p:txBody>
      </p:sp>
      <p:sp>
        <p:nvSpPr>
          <p:cNvPr id="7" name="Shape 5"/>
          <p:cNvSpPr/>
          <p:nvPr/>
        </p:nvSpPr>
        <p:spPr>
          <a:xfrm>
            <a:off x="914400" y="2286000"/>
            <a:ext cx="457200" cy="457200"/>
          </a:xfrm>
          <a:prstGeom prst="ellipse">
            <a:avLst/>
          </a:prstGeom>
          <a:solidFill>
            <a:srgbClr val="1B2A4A"/>
          </a:solidFill>
          <a:ln/>
        </p:spPr>
      </p:sp>
      <p:sp>
        <p:nvSpPr>
          <p:cNvPr id="8" name="Text 6"/>
          <p:cNvSpPr/>
          <p:nvPr/>
        </p:nvSpPr>
        <p:spPr>
          <a:xfrm>
            <a:off x="914400" y="2286000"/>
            <a:ext cx="457200" cy="457200"/>
          </a:xfrm>
          <a:prstGeom prst="rect">
            <a:avLst/>
          </a:prstGeom>
          <a:noFill/>
          <a:ln/>
        </p:spPr>
        <p:txBody>
          <a:bodyPr wrap="square" rtlCol="0" anchor="ctr"/>
          <a:lstStyle/>
          <a:p>
            <a:pPr algn="ctr" indent="0" marL="0">
              <a:buNone/>
            </a:pPr>
            <a:r>
              <a:rPr lang="en-US" sz="1600" b="1" dirty="0">
                <a:solidFill>
                  <a:srgbClr val="FFFFFF"/>
                </a:solidFill>
                <a:latin typeface="Arial" pitchFamily="34" charset="0"/>
                <a:ea typeface="Arial" pitchFamily="34" charset="-122"/>
                <a:cs typeface="Arial" pitchFamily="34" charset="-120"/>
              </a:rPr>
              <a:t>2</a:t>
            </a:r>
            <a:endParaRPr lang="en-US" sz="1600" dirty="0"/>
          </a:p>
        </p:txBody>
      </p:sp>
      <p:sp>
        <p:nvSpPr>
          <p:cNvPr id="9" name="Text 7"/>
          <p:cNvSpPr/>
          <p:nvPr/>
        </p:nvSpPr>
        <p:spPr>
          <a:xfrm>
            <a:off x="1645920" y="2286000"/>
            <a:ext cx="6400800" cy="457200"/>
          </a:xfrm>
          <a:prstGeom prst="rect">
            <a:avLst/>
          </a:prstGeom>
          <a:noFill/>
          <a:ln/>
        </p:spPr>
        <p:txBody>
          <a:bodyPr wrap="square" rtlCol="0" anchor="ctr"/>
          <a:lstStyle/>
          <a:p>
            <a:pPr indent="0" marL="0">
              <a:buNone/>
            </a:pPr>
            <a:r>
              <a:rPr lang="en-US" sz="1600" dirty="0">
                <a:solidFill>
                  <a:srgbClr val="2D3436"/>
                </a:solidFill>
                <a:latin typeface="Arial" pitchFamily="34" charset="0"/>
                <a:ea typeface="Arial" pitchFamily="34" charset="-122"/>
                <a:cs typeface="Arial" pitchFamily="34" charset="-120"/>
              </a:rPr>
              <a:t>AI Technologies Transforming Healthcare</a:t>
            </a:r>
            <a:endParaRPr lang="en-US" sz="1600" dirty="0"/>
          </a:p>
        </p:txBody>
      </p:sp>
      <p:sp>
        <p:nvSpPr>
          <p:cNvPr id="10" name="Shape 8"/>
          <p:cNvSpPr/>
          <p:nvPr/>
        </p:nvSpPr>
        <p:spPr>
          <a:xfrm>
            <a:off x="914400" y="3108960"/>
            <a:ext cx="457200" cy="457200"/>
          </a:xfrm>
          <a:prstGeom prst="ellipse">
            <a:avLst/>
          </a:prstGeom>
          <a:solidFill>
            <a:srgbClr val="1B2A4A"/>
          </a:solidFill>
          <a:ln/>
        </p:spPr>
      </p:sp>
      <p:sp>
        <p:nvSpPr>
          <p:cNvPr id="11" name="Text 9"/>
          <p:cNvSpPr/>
          <p:nvPr/>
        </p:nvSpPr>
        <p:spPr>
          <a:xfrm>
            <a:off x="914400" y="3108960"/>
            <a:ext cx="457200" cy="457200"/>
          </a:xfrm>
          <a:prstGeom prst="rect">
            <a:avLst/>
          </a:prstGeom>
          <a:noFill/>
          <a:ln/>
        </p:spPr>
        <p:txBody>
          <a:bodyPr wrap="square" rtlCol="0" anchor="ctr"/>
          <a:lstStyle/>
          <a:p>
            <a:pPr algn="ctr" indent="0" marL="0">
              <a:buNone/>
            </a:pPr>
            <a:r>
              <a:rPr lang="en-US" sz="1600" b="1" dirty="0">
                <a:solidFill>
                  <a:srgbClr val="FFFFFF"/>
                </a:solidFill>
                <a:latin typeface="Arial" pitchFamily="34" charset="0"/>
                <a:ea typeface="Arial" pitchFamily="34" charset="-122"/>
                <a:cs typeface="Arial" pitchFamily="34" charset="-120"/>
              </a:rPr>
              <a:t>3</a:t>
            </a:r>
            <a:endParaRPr lang="en-US" sz="1600" dirty="0"/>
          </a:p>
        </p:txBody>
      </p:sp>
      <p:sp>
        <p:nvSpPr>
          <p:cNvPr id="12" name="Text 10"/>
          <p:cNvSpPr/>
          <p:nvPr/>
        </p:nvSpPr>
        <p:spPr>
          <a:xfrm>
            <a:off x="1645920" y="3108960"/>
            <a:ext cx="6400800" cy="457200"/>
          </a:xfrm>
          <a:prstGeom prst="rect">
            <a:avLst/>
          </a:prstGeom>
          <a:noFill/>
          <a:ln/>
        </p:spPr>
        <p:txBody>
          <a:bodyPr wrap="square" rtlCol="0" anchor="ctr"/>
          <a:lstStyle/>
          <a:p>
            <a:pPr indent="0" marL="0">
              <a:buNone/>
            </a:pPr>
            <a:r>
              <a:rPr lang="en-US" sz="1600" dirty="0">
                <a:solidFill>
                  <a:srgbClr val="2D3436"/>
                </a:solidFill>
                <a:latin typeface="Arial" pitchFamily="34" charset="0"/>
                <a:ea typeface="Arial" pitchFamily="34" charset="-122"/>
                <a:cs typeface="Arial" pitchFamily="34" charset="-120"/>
              </a:rPr>
              <a:t>Global Adoption &amp; Regional Analysis</a:t>
            </a:r>
            <a:endParaRPr lang="en-US" sz="1600" dirty="0"/>
          </a:p>
        </p:txBody>
      </p:sp>
      <p:sp>
        <p:nvSpPr>
          <p:cNvPr id="13" name="Shape 11"/>
          <p:cNvSpPr/>
          <p:nvPr/>
        </p:nvSpPr>
        <p:spPr>
          <a:xfrm>
            <a:off x="914400" y="3931920"/>
            <a:ext cx="457200" cy="457200"/>
          </a:xfrm>
          <a:prstGeom prst="ellipse">
            <a:avLst/>
          </a:prstGeom>
          <a:solidFill>
            <a:srgbClr val="1B2A4A"/>
          </a:solidFill>
          <a:ln/>
        </p:spPr>
      </p:sp>
      <p:sp>
        <p:nvSpPr>
          <p:cNvPr id="14" name="Text 12"/>
          <p:cNvSpPr/>
          <p:nvPr/>
        </p:nvSpPr>
        <p:spPr>
          <a:xfrm>
            <a:off x="914400" y="3931920"/>
            <a:ext cx="457200" cy="457200"/>
          </a:xfrm>
          <a:prstGeom prst="rect">
            <a:avLst/>
          </a:prstGeom>
          <a:noFill/>
          <a:ln/>
        </p:spPr>
        <p:txBody>
          <a:bodyPr wrap="square" rtlCol="0" anchor="ctr"/>
          <a:lstStyle/>
          <a:p>
            <a:pPr algn="ctr" indent="0" marL="0">
              <a:buNone/>
            </a:pPr>
            <a:r>
              <a:rPr lang="en-US" sz="1600" b="1" dirty="0">
                <a:solidFill>
                  <a:srgbClr val="FFFFFF"/>
                </a:solidFill>
                <a:latin typeface="Arial" pitchFamily="34" charset="0"/>
                <a:ea typeface="Arial" pitchFamily="34" charset="-122"/>
                <a:cs typeface="Arial" pitchFamily="34" charset="-120"/>
              </a:rPr>
              <a:t>4</a:t>
            </a:r>
            <a:endParaRPr lang="en-US" sz="1600" dirty="0"/>
          </a:p>
        </p:txBody>
      </p:sp>
      <p:sp>
        <p:nvSpPr>
          <p:cNvPr id="15" name="Text 13"/>
          <p:cNvSpPr/>
          <p:nvPr/>
        </p:nvSpPr>
        <p:spPr>
          <a:xfrm>
            <a:off x="1645920" y="3931920"/>
            <a:ext cx="6400800" cy="457200"/>
          </a:xfrm>
          <a:prstGeom prst="rect">
            <a:avLst/>
          </a:prstGeom>
          <a:noFill/>
          <a:ln/>
        </p:spPr>
        <p:txBody>
          <a:bodyPr wrap="square" rtlCol="0" anchor="ctr"/>
          <a:lstStyle/>
          <a:p>
            <a:pPr indent="0" marL="0">
              <a:buNone/>
            </a:pPr>
            <a:r>
              <a:rPr lang="en-US" sz="1600" dirty="0">
                <a:solidFill>
                  <a:srgbClr val="2D3436"/>
                </a:solidFill>
                <a:latin typeface="Arial" pitchFamily="34" charset="0"/>
                <a:ea typeface="Arial" pitchFamily="34" charset="-122"/>
                <a:cs typeface="Arial" pitchFamily="34" charset="-120"/>
              </a:rPr>
              <a:t>Benefits, ROI &amp; Case Studies</a:t>
            </a:r>
            <a:endParaRPr lang="en-US" sz="1600" dirty="0"/>
          </a:p>
        </p:txBody>
      </p:sp>
      <p:sp>
        <p:nvSpPr>
          <p:cNvPr id="16" name="Shape 14"/>
          <p:cNvSpPr/>
          <p:nvPr/>
        </p:nvSpPr>
        <p:spPr>
          <a:xfrm>
            <a:off x="914400" y="4754880"/>
            <a:ext cx="457200" cy="457200"/>
          </a:xfrm>
          <a:prstGeom prst="ellipse">
            <a:avLst/>
          </a:prstGeom>
          <a:solidFill>
            <a:srgbClr val="1B2A4A"/>
          </a:solidFill>
          <a:ln/>
        </p:spPr>
      </p:sp>
      <p:sp>
        <p:nvSpPr>
          <p:cNvPr id="17" name="Text 15"/>
          <p:cNvSpPr/>
          <p:nvPr/>
        </p:nvSpPr>
        <p:spPr>
          <a:xfrm>
            <a:off x="914400" y="4754880"/>
            <a:ext cx="457200" cy="457200"/>
          </a:xfrm>
          <a:prstGeom prst="rect">
            <a:avLst/>
          </a:prstGeom>
          <a:noFill/>
          <a:ln/>
        </p:spPr>
        <p:txBody>
          <a:bodyPr wrap="square" rtlCol="0" anchor="ctr"/>
          <a:lstStyle/>
          <a:p>
            <a:pPr algn="ctr" indent="0" marL="0">
              <a:buNone/>
            </a:pPr>
            <a:r>
              <a:rPr lang="en-US" sz="1600" b="1" dirty="0">
                <a:solidFill>
                  <a:srgbClr val="FFFFFF"/>
                </a:solidFill>
                <a:latin typeface="Arial" pitchFamily="34" charset="0"/>
                <a:ea typeface="Arial" pitchFamily="34" charset="-122"/>
                <a:cs typeface="Arial" pitchFamily="34" charset="-120"/>
              </a:rPr>
              <a:t>5</a:t>
            </a:r>
            <a:endParaRPr lang="en-US" sz="1600" dirty="0"/>
          </a:p>
        </p:txBody>
      </p:sp>
      <p:sp>
        <p:nvSpPr>
          <p:cNvPr id="18" name="Text 16"/>
          <p:cNvSpPr/>
          <p:nvPr/>
        </p:nvSpPr>
        <p:spPr>
          <a:xfrm>
            <a:off x="1645920" y="4754880"/>
            <a:ext cx="6400800" cy="457200"/>
          </a:xfrm>
          <a:prstGeom prst="rect">
            <a:avLst/>
          </a:prstGeom>
          <a:noFill/>
          <a:ln/>
        </p:spPr>
        <p:txBody>
          <a:bodyPr wrap="square" rtlCol="0" anchor="ctr"/>
          <a:lstStyle/>
          <a:p>
            <a:pPr indent="0" marL="0">
              <a:buNone/>
            </a:pPr>
            <a:r>
              <a:rPr lang="en-US" sz="1600" dirty="0">
                <a:solidFill>
                  <a:srgbClr val="2D3436"/>
                </a:solidFill>
                <a:latin typeface="Arial" pitchFamily="34" charset="0"/>
                <a:ea typeface="Arial" pitchFamily="34" charset="-122"/>
                <a:cs typeface="Arial" pitchFamily="34" charset="-120"/>
              </a:rPr>
              <a:t>Challenges, Risks &amp; Future Outlook</a:t>
            </a:r>
            <a:endParaRPr lang="en-US" sz="1600" dirty="0"/>
          </a:p>
        </p:txBody>
      </p:sp>
      <p:sp>
        <p:nvSpPr>
          <p:cNvPr id="19" name="Text 17"/>
          <p:cNvSpPr/>
          <p:nvPr/>
        </p:nvSpPr>
        <p:spPr>
          <a:xfrm>
            <a:off x="457200" y="6400800"/>
            <a:ext cx="8229600" cy="274320"/>
          </a:xfrm>
          <a:prstGeom prst="rect">
            <a:avLst/>
          </a:prstGeom>
          <a:noFill/>
          <a:ln/>
        </p:spPr>
        <p:txBody>
          <a:bodyPr wrap="square" rtlCol="0" anchor="ctr"/>
          <a:lstStyle/>
          <a:p>
            <a:pPr indent="0" marL="0">
              <a:buNone/>
            </a:pPr>
            <a:r>
              <a:rPr lang="en-US" sz="900" dirty="0">
                <a:solidFill>
                  <a:srgbClr val="999999"/>
                </a:solidFill>
                <a:latin typeface="Arial" pitchFamily="34" charset="0"/>
                <a:ea typeface="Arial" pitchFamily="34" charset="-122"/>
                <a:cs typeface="Arial" pitchFamily="34" charset="-120"/>
              </a:rPr>
              <a:t>AI in Healthcare • 2026 Market Analysis</a:t>
            </a:r>
            <a:endParaRPr lang="en-US" sz="9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spTree>
      <p:nvGrpSpPr>
        <p:cNvPr id="1" name=""/>
        <p:cNvGrpSpPr/>
        <p:nvPr/>
      </p:nvGrpSpPr>
      <p:grpSpPr>
        <a:xfrm>
          <a:off x="0" y="0"/>
          <a:ext cx="0" cy="0"/>
          <a:chOff x="0" y="0"/>
          <a:chExt cx="0" cy="0"/>
        </a:xfrm>
      </p:grpSpPr>
      <p:sp>
        <p:nvSpPr>
          <p:cNvPr id="2" name="Shape 0"/>
          <p:cNvSpPr/>
          <p:nvPr/>
        </p:nvSpPr>
        <p:spPr>
          <a:xfrm>
            <a:off x="0" y="0"/>
            <a:ext cx="9144000" cy="1097280"/>
          </a:xfrm>
          <a:prstGeom prst="rect">
            <a:avLst/>
          </a:prstGeom>
          <a:solidFill>
            <a:srgbClr val="0D1B2A"/>
          </a:solidFill>
          <a:ln/>
        </p:spPr>
      </p:sp>
      <p:sp>
        <p:nvSpPr>
          <p:cNvPr id="3" name="Text 1"/>
          <p:cNvSpPr/>
          <p:nvPr/>
        </p:nvSpPr>
        <p:spPr>
          <a:xfrm>
            <a:off x="457200" y="274320"/>
            <a:ext cx="8229600" cy="548640"/>
          </a:xfrm>
          <a:prstGeom prst="rect">
            <a:avLst/>
          </a:prstGeom>
          <a:noFill/>
          <a:ln/>
        </p:spPr>
        <p:txBody>
          <a:bodyPr wrap="square" rtlCol="0" anchor="ctr"/>
          <a:lstStyle/>
          <a:p>
            <a:pPr indent="0" marL="0">
              <a:buNone/>
            </a:pPr>
            <a:r>
              <a:rPr lang="en-US" sz="3200" b="1" dirty="0">
                <a:solidFill>
                  <a:srgbClr val="FFFFFF"/>
                </a:solidFill>
                <a:latin typeface="Arial" pitchFamily="34" charset="0"/>
                <a:ea typeface="Arial" pitchFamily="34" charset="-122"/>
                <a:cs typeface="Arial" pitchFamily="34" charset="-120"/>
              </a:rPr>
              <a:t>The Healthcare Imperative</a:t>
            </a:r>
            <a:endParaRPr lang="en-US" sz="3200" dirty="0"/>
          </a:p>
        </p:txBody>
      </p:sp>
      <p:sp>
        <p:nvSpPr>
          <p:cNvPr id="4" name="Text 2"/>
          <p:cNvSpPr/>
          <p:nvPr/>
        </p:nvSpPr>
        <p:spPr>
          <a:xfrm>
            <a:off x="457200" y="1371600"/>
            <a:ext cx="8229600" cy="457200"/>
          </a:xfrm>
          <a:prstGeom prst="rect">
            <a:avLst/>
          </a:prstGeom>
          <a:noFill/>
          <a:ln/>
        </p:spPr>
        <p:txBody>
          <a:bodyPr wrap="square" rtlCol="0" anchor="ctr"/>
          <a:lstStyle/>
          <a:p>
            <a:pPr indent="0" marL="0">
              <a:buNone/>
            </a:pPr>
            <a:r>
              <a:rPr lang="en-US" sz="1800" b="1" dirty="0">
                <a:solidFill>
                  <a:srgbClr val="1B2A4A"/>
                </a:solidFill>
                <a:latin typeface="Arial" pitchFamily="34" charset="0"/>
                <a:ea typeface="Arial" pitchFamily="34" charset="-122"/>
                <a:cs typeface="Arial" pitchFamily="34" charset="-120"/>
              </a:rPr>
              <a:t>Why AI is No Longer Optional</a:t>
            </a:r>
            <a:endParaRPr lang="en-US" sz="1800" dirty="0"/>
          </a:p>
        </p:txBody>
      </p:sp>
      <p:sp>
        <p:nvSpPr>
          <p:cNvPr id="5" name="Text 3"/>
          <p:cNvSpPr/>
          <p:nvPr/>
        </p:nvSpPr>
        <p:spPr>
          <a:xfrm>
            <a:off x="640080" y="1920240"/>
            <a:ext cx="7863840" cy="457200"/>
          </a:xfrm>
          <a:prstGeom prst="rect">
            <a:avLst/>
          </a:prstGeom>
          <a:noFill/>
          <a:ln/>
        </p:spPr>
        <p:txBody>
          <a:bodyPr wrap="square" rtlCol="0" anchor="ctr"/>
          <a:lstStyle/>
          <a:p>
            <a:pPr indent="0" marL="0">
              <a:buNone/>
            </a:pPr>
            <a:r>
              <a:rPr lang="en-US" sz="1400" dirty="0">
                <a:solidFill>
                  <a:srgbClr val="2D3436"/>
                </a:solidFill>
                <a:latin typeface="Arial" pitchFamily="34" charset="0"/>
                <a:ea typeface="Arial" pitchFamily="34" charset="-122"/>
                <a:cs typeface="Arial" pitchFamily="34" charset="-120"/>
              </a:rPr>
              <a:t>• Aging populations driving unprecedented demand for healthcare services</a:t>
            </a:r>
            <a:endParaRPr lang="en-US" sz="1400" dirty="0"/>
          </a:p>
        </p:txBody>
      </p:sp>
      <p:sp>
        <p:nvSpPr>
          <p:cNvPr id="6" name="Text 4"/>
          <p:cNvSpPr/>
          <p:nvPr/>
        </p:nvSpPr>
        <p:spPr>
          <a:xfrm>
            <a:off x="640080" y="2468880"/>
            <a:ext cx="7863840" cy="457200"/>
          </a:xfrm>
          <a:prstGeom prst="rect">
            <a:avLst/>
          </a:prstGeom>
          <a:noFill/>
          <a:ln/>
        </p:spPr>
        <p:txBody>
          <a:bodyPr wrap="square" rtlCol="0" anchor="ctr"/>
          <a:lstStyle/>
          <a:p>
            <a:pPr indent="0" marL="0">
              <a:buNone/>
            </a:pPr>
            <a:r>
              <a:rPr lang="en-US" sz="1400" dirty="0">
                <a:solidFill>
                  <a:srgbClr val="2D3436"/>
                </a:solidFill>
                <a:latin typeface="Arial" pitchFamily="34" charset="0"/>
                <a:ea typeface="Arial" pitchFamily="34" charset="-122"/>
                <a:cs typeface="Arial" pitchFamily="34" charset="-120"/>
              </a:rPr>
              <a:t>• Global physician shortage projected to reach 10 million by 2030</a:t>
            </a:r>
            <a:endParaRPr lang="en-US" sz="1400" dirty="0"/>
          </a:p>
        </p:txBody>
      </p:sp>
      <p:sp>
        <p:nvSpPr>
          <p:cNvPr id="7" name="Text 5"/>
          <p:cNvSpPr/>
          <p:nvPr/>
        </p:nvSpPr>
        <p:spPr>
          <a:xfrm>
            <a:off x="640080" y="3017520"/>
            <a:ext cx="7863840" cy="457200"/>
          </a:xfrm>
          <a:prstGeom prst="rect">
            <a:avLst/>
          </a:prstGeom>
          <a:noFill/>
          <a:ln/>
        </p:spPr>
        <p:txBody>
          <a:bodyPr wrap="square" rtlCol="0" anchor="ctr"/>
          <a:lstStyle/>
          <a:p>
            <a:pPr indent="0" marL="0">
              <a:buNone/>
            </a:pPr>
            <a:r>
              <a:rPr lang="en-US" sz="1400" dirty="0">
                <a:solidFill>
                  <a:srgbClr val="2D3436"/>
                </a:solidFill>
                <a:latin typeface="Arial" pitchFamily="34" charset="0"/>
                <a:ea typeface="Arial" pitchFamily="34" charset="-122"/>
                <a:cs typeface="Arial" pitchFamily="34" charset="-120"/>
              </a:rPr>
              <a:t>• Healthcare costs rising faster than GDP in most developed nations</a:t>
            </a:r>
            <a:endParaRPr lang="en-US" sz="1400" dirty="0"/>
          </a:p>
        </p:txBody>
      </p:sp>
      <p:sp>
        <p:nvSpPr>
          <p:cNvPr id="8" name="Text 6"/>
          <p:cNvSpPr/>
          <p:nvPr/>
        </p:nvSpPr>
        <p:spPr>
          <a:xfrm>
            <a:off x="640080" y="3566160"/>
            <a:ext cx="7863840" cy="457200"/>
          </a:xfrm>
          <a:prstGeom prst="rect">
            <a:avLst/>
          </a:prstGeom>
          <a:noFill/>
          <a:ln/>
        </p:spPr>
        <p:txBody>
          <a:bodyPr wrap="square" rtlCol="0" anchor="ctr"/>
          <a:lstStyle/>
          <a:p>
            <a:pPr indent="0" marL="0">
              <a:buNone/>
            </a:pPr>
            <a:r>
              <a:rPr lang="en-US" sz="1400" dirty="0">
                <a:solidFill>
                  <a:srgbClr val="2D3436"/>
                </a:solidFill>
                <a:latin typeface="Arial" pitchFamily="34" charset="0"/>
                <a:ea typeface="Arial" pitchFamily="34" charset="-122"/>
                <a:cs typeface="Arial" pitchFamily="34" charset="-120"/>
              </a:rPr>
              <a:t>• Burnout affecting 63% of physicians, impacting care quality</a:t>
            </a:r>
            <a:endParaRPr lang="en-US" sz="1400" dirty="0"/>
          </a:p>
        </p:txBody>
      </p:sp>
      <p:sp>
        <p:nvSpPr>
          <p:cNvPr id="9" name="Shape 7"/>
          <p:cNvSpPr/>
          <p:nvPr/>
        </p:nvSpPr>
        <p:spPr>
          <a:xfrm>
            <a:off x="457200" y="4754880"/>
            <a:ext cx="8229600" cy="1371600"/>
          </a:xfrm>
          <a:prstGeom prst="rect">
            <a:avLst>
              <a:gd name="adj" fmla="val 6667"/>
            </a:avLst>
          </a:prstGeom>
          <a:solidFill>
            <a:srgbClr val="1B2A4A"/>
          </a:solidFill>
          <a:ln/>
        </p:spPr>
      </p:sp>
      <p:sp>
        <p:nvSpPr>
          <p:cNvPr id="10" name="Text 8"/>
          <p:cNvSpPr/>
          <p:nvPr/>
        </p:nvSpPr>
        <p:spPr>
          <a:xfrm>
            <a:off x="640080" y="4937760"/>
            <a:ext cx="7863840" cy="274320"/>
          </a:xfrm>
          <a:prstGeom prst="rect">
            <a:avLst/>
          </a:prstGeom>
          <a:noFill/>
          <a:ln/>
        </p:spPr>
        <p:txBody>
          <a:bodyPr wrap="square" rtlCol="0" anchor="ctr"/>
          <a:lstStyle/>
          <a:p>
            <a:pPr indent="0" marL="0">
              <a:buNone/>
            </a:pPr>
            <a:r>
              <a:rPr lang="en-US" sz="1400" dirty="0">
                <a:solidFill>
                  <a:srgbClr val="B0BEC5"/>
                </a:solidFill>
                <a:latin typeface="Arial" pitchFamily="34" charset="0"/>
                <a:ea typeface="Arial" pitchFamily="34" charset="-122"/>
                <a:cs typeface="Arial" pitchFamily="34" charset="-120"/>
              </a:rPr>
              <a:t>By 2030</a:t>
            </a:r>
            <a:endParaRPr lang="en-US" sz="1400" dirty="0"/>
          </a:p>
        </p:txBody>
      </p:sp>
      <p:sp>
        <p:nvSpPr>
          <p:cNvPr id="11" name="Text 9"/>
          <p:cNvSpPr/>
          <p:nvPr/>
        </p:nvSpPr>
        <p:spPr>
          <a:xfrm>
            <a:off x="640080" y="5212080"/>
            <a:ext cx="7863840" cy="457200"/>
          </a:xfrm>
          <a:prstGeom prst="rect">
            <a:avLst/>
          </a:prstGeom>
          <a:noFill/>
          <a:ln/>
        </p:spPr>
        <p:txBody>
          <a:bodyPr wrap="square" rtlCol="0" anchor="ctr"/>
          <a:lstStyle/>
          <a:p>
            <a:pPr indent="0" marL="0">
              <a:buNone/>
            </a:pPr>
            <a:r>
              <a:rPr lang="en-US" sz="2400" b="1" dirty="0">
                <a:solidFill>
                  <a:srgbClr val="FFFFFF"/>
                </a:solidFill>
                <a:latin typeface="Arial" pitchFamily="34" charset="0"/>
                <a:ea typeface="Arial" pitchFamily="34" charset="-122"/>
                <a:cs typeface="Arial" pitchFamily="34" charset="-120"/>
              </a:rPr>
              <a:t>Global healthcare spending will reach $10.6 trillion</a:t>
            </a:r>
            <a:endParaRPr lang="en-US" sz="2400" dirty="0"/>
          </a:p>
        </p:txBody>
      </p:sp>
      <p:sp>
        <p:nvSpPr>
          <p:cNvPr id="12" name="Text 10"/>
          <p:cNvSpPr/>
          <p:nvPr/>
        </p:nvSpPr>
        <p:spPr>
          <a:xfrm>
            <a:off x="640080" y="5669280"/>
            <a:ext cx="7863840" cy="365760"/>
          </a:xfrm>
          <a:prstGeom prst="rect">
            <a:avLst/>
          </a:prstGeom>
          <a:noFill/>
          <a:ln/>
        </p:spPr>
        <p:txBody>
          <a:bodyPr wrap="square" rtlCol="0" anchor="ctr"/>
          <a:lstStyle/>
          <a:p>
            <a:pPr indent="0" marL="0">
              <a:buNone/>
            </a:pPr>
            <a:r>
              <a:rPr lang="en-US" sz="1200" dirty="0">
                <a:solidFill>
                  <a:srgbClr val="E8913A"/>
                </a:solidFill>
                <a:latin typeface="Arial" pitchFamily="34" charset="0"/>
                <a:ea typeface="Arial" pitchFamily="34" charset="-122"/>
                <a:cs typeface="Arial" pitchFamily="34" charset="-120"/>
              </a:rPr>
              <a:t>AI offers the only viable path to sustainable, scalable care delivery</a:t>
            </a:r>
            <a:endParaRPr lang="en-US" sz="1200" dirty="0"/>
          </a:p>
        </p:txBody>
      </p:sp>
      <p:sp>
        <p:nvSpPr>
          <p:cNvPr id="13" name="Text 11"/>
          <p:cNvSpPr/>
          <p:nvPr/>
        </p:nvSpPr>
        <p:spPr>
          <a:xfrm>
            <a:off x="457200" y="6400800"/>
            <a:ext cx="8229600" cy="274320"/>
          </a:xfrm>
          <a:prstGeom prst="rect">
            <a:avLst/>
          </a:prstGeom>
          <a:noFill/>
          <a:ln/>
        </p:spPr>
        <p:txBody>
          <a:bodyPr wrap="square" rtlCol="0" anchor="ctr"/>
          <a:lstStyle/>
          <a:p>
            <a:pPr indent="0" marL="0">
              <a:buNone/>
            </a:pPr>
            <a:r>
              <a:rPr lang="en-US" sz="900" dirty="0">
                <a:solidFill>
                  <a:srgbClr val="999999"/>
                </a:solidFill>
                <a:latin typeface="Arial" pitchFamily="34" charset="0"/>
                <a:ea typeface="Arial" pitchFamily="34" charset="-122"/>
                <a:cs typeface="Arial" pitchFamily="34" charset="-120"/>
              </a:rPr>
              <a:t>AI in Healthcare • 2026 Market Analysis</a:t>
            </a:r>
            <a:endParaRPr lang="en-US" sz="9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spTree>
      <p:nvGrpSpPr>
        <p:cNvPr id="1" name=""/>
        <p:cNvGrpSpPr/>
        <p:nvPr/>
      </p:nvGrpSpPr>
      <p:grpSpPr>
        <a:xfrm>
          <a:off x="0" y="0"/>
          <a:ext cx="0" cy="0"/>
          <a:chOff x="0" y="0"/>
          <a:chExt cx="0" cy="0"/>
        </a:xfrm>
      </p:grpSpPr>
      <p:sp>
        <p:nvSpPr>
          <p:cNvPr id="2" name="Shape 0"/>
          <p:cNvSpPr/>
          <p:nvPr/>
        </p:nvSpPr>
        <p:spPr>
          <a:xfrm>
            <a:off x="0" y="0"/>
            <a:ext cx="9144000" cy="1097280"/>
          </a:xfrm>
          <a:prstGeom prst="rect">
            <a:avLst/>
          </a:prstGeom>
          <a:solidFill>
            <a:srgbClr val="0D1B2A"/>
          </a:solidFill>
          <a:ln/>
        </p:spPr>
      </p:sp>
      <p:sp>
        <p:nvSpPr>
          <p:cNvPr id="3" name="Text 1"/>
          <p:cNvSpPr/>
          <p:nvPr/>
        </p:nvSpPr>
        <p:spPr>
          <a:xfrm>
            <a:off x="457200" y="274320"/>
            <a:ext cx="8229600" cy="548640"/>
          </a:xfrm>
          <a:prstGeom prst="rect">
            <a:avLst/>
          </a:prstGeom>
          <a:noFill/>
          <a:ln/>
        </p:spPr>
        <p:txBody>
          <a:bodyPr wrap="square" rtlCol="0" anchor="ctr"/>
          <a:lstStyle/>
          <a:p>
            <a:pPr indent="0" marL="0">
              <a:buNone/>
            </a:pPr>
            <a:r>
              <a:rPr lang="en-US" sz="3200" b="1" dirty="0">
                <a:solidFill>
                  <a:srgbClr val="FFFFFF"/>
                </a:solidFill>
                <a:latin typeface="Arial" pitchFamily="34" charset="0"/>
                <a:ea typeface="Arial" pitchFamily="34" charset="-122"/>
                <a:cs typeface="Arial" pitchFamily="34" charset="-120"/>
              </a:rPr>
              <a:t>Market Opportunity</a:t>
            </a:r>
            <a:endParaRPr lang="en-US" sz="3200" dirty="0"/>
          </a:p>
        </p:txBody>
      </p:sp>
      <p:sp>
        <p:nvSpPr>
          <p:cNvPr id="4" name="Text 2"/>
          <p:cNvSpPr/>
          <p:nvPr/>
        </p:nvSpPr>
        <p:spPr>
          <a:xfrm>
            <a:off x="457200" y="1828800"/>
            <a:ext cx="8229600" cy="1371600"/>
          </a:xfrm>
          <a:prstGeom prst="rect">
            <a:avLst/>
          </a:prstGeom>
          <a:noFill/>
          <a:ln/>
        </p:spPr>
        <p:txBody>
          <a:bodyPr wrap="square" rtlCol="0" anchor="ctr"/>
          <a:lstStyle/>
          <a:p>
            <a:pPr algn="ctr" indent="0" marL="0">
              <a:buNone/>
            </a:pPr>
            <a:r>
              <a:rPr lang="en-US" sz="7200" b="1" dirty="0">
                <a:solidFill>
                  <a:srgbClr val="E8913A"/>
                </a:solidFill>
                <a:latin typeface="Arial" pitchFamily="34" charset="0"/>
                <a:ea typeface="Arial" pitchFamily="34" charset="-122"/>
                <a:cs typeface="Arial" pitchFamily="34" charset="-120"/>
              </a:rPr>
              <a:t>$148.6B</a:t>
            </a:r>
            <a:endParaRPr lang="en-US" sz="7200" dirty="0"/>
          </a:p>
        </p:txBody>
      </p:sp>
      <p:sp>
        <p:nvSpPr>
          <p:cNvPr id="5" name="Text 3"/>
          <p:cNvSpPr/>
          <p:nvPr/>
        </p:nvSpPr>
        <p:spPr>
          <a:xfrm>
            <a:off x="457200" y="3291840"/>
            <a:ext cx="8229600" cy="457200"/>
          </a:xfrm>
          <a:prstGeom prst="rect">
            <a:avLst/>
          </a:prstGeom>
          <a:noFill/>
          <a:ln/>
        </p:spPr>
        <p:txBody>
          <a:bodyPr wrap="square" rtlCol="0" anchor="ctr"/>
          <a:lstStyle/>
          <a:p>
            <a:pPr algn="ctr" indent="0" marL="0">
              <a:buNone/>
            </a:pPr>
            <a:r>
              <a:rPr lang="en-US" sz="2000" dirty="0">
                <a:solidFill>
                  <a:srgbClr val="2D3436"/>
                </a:solidFill>
                <a:latin typeface="Arial" pitchFamily="34" charset="0"/>
                <a:ea typeface="Arial" pitchFamily="34" charset="-122"/>
                <a:cs typeface="Arial" pitchFamily="34" charset="-120"/>
              </a:rPr>
              <a:t>Projected AI Healthcare Market Size by 2030</a:t>
            </a:r>
            <a:endParaRPr lang="en-US" sz="2000" dirty="0"/>
          </a:p>
        </p:txBody>
      </p:sp>
      <p:sp>
        <p:nvSpPr>
          <p:cNvPr id="6" name="Text 4"/>
          <p:cNvSpPr/>
          <p:nvPr/>
        </p:nvSpPr>
        <p:spPr>
          <a:xfrm>
            <a:off x="457200" y="4114800"/>
            <a:ext cx="2743200" cy="548640"/>
          </a:xfrm>
          <a:prstGeom prst="rect">
            <a:avLst/>
          </a:prstGeom>
          <a:noFill/>
          <a:ln/>
        </p:spPr>
        <p:txBody>
          <a:bodyPr wrap="square" rtlCol="0" anchor="ctr"/>
          <a:lstStyle/>
          <a:p>
            <a:pPr algn="ctr" indent="0" marL="0">
              <a:buNone/>
            </a:pPr>
            <a:r>
              <a:rPr lang="en-US" sz="3200" b="1" dirty="0">
                <a:solidFill>
                  <a:srgbClr val="1B2A4A"/>
                </a:solidFill>
                <a:latin typeface="Arial" pitchFamily="34" charset="0"/>
                <a:ea typeface="Arial" pitchFamily="34" charset="-122"/>
                <a:cs typeface="Arial" pitchFamily="34" charset="-120"/>
              </a:rPr>
              <a:t>46.9%</a:t>
            </a:r>
            <a:endParaRPr lang="en-US" sz="3200" dirty="0"/>
          </a:p>
        </p:txBody>
      </p:sp>
      <p:sp>
        <p:nvSpPr>
          <p:cNvPr id="7" name="Text 5"/>
          <p:cNvSpPr/>
          <p:nvPr/>
        </p:nvSpPr>
        <p:spPr>
          <a:xfrm>
            <a:off x="457200" y="4754880"/>
            <a:ext cx="2743200" cy="731520"/>
          </a:xfrm>
          <a:prstGeom prst="rect">
            <a:avLst/>
          </a:prstGeom>
          <a:noFill/>
          <a:ln/>
        </p:spPr>
        <p:txBody>
          <a:bodyPr wrap="square" rtlCol="0" anchor="ctr"/>
          <a:lstStyle/>
          <a:p>
            <a:pPr algn="ctr" indent="0" marL="0">
              <a:buNone/>
            </a:pPr>
            <a:r>
              <a:rPr lang="en-US" sz="1200" dirty="0">
                <a:solidFill>
                  <a:srgbClr val="2D3436"/>
                </a:solidFill>
                <a:latin typeface="Arial" pitchFamily="34" charset="0"/>
                <a:ea typeface="Arial" pitchFamily="34" charset="-122"/>
                <a:cs typeface="Arial" pitchFamily="34" charset="-120"/>
              </a:rPr>
              <a:t>Compound Annual Growth Rate (CAGR) 2024-2030</a:t>
            </a:r>
            <a:endParaRPr lang="en-US" sz="1200" dirty="0"/>
          </a:p>
        </p:txBody>
      </p:sp>
      <p:sp>
        <p:nvSpPr>
          <p:cNvPr id="8" name="Text 6"/>
          <p:cNvSpPr/>
          <p:nvPr/>
        </p:nvSpPr>
        <p:spPr>
          <a:xfrm>
            <a:off x="3383280" y="4114800"/>
            <a:ext cx="2743200" cy="548640"/>
          </a:xfrm>
          <a:prstGeom prst="rect">
            <a:avLst/>
          </a:prstGeom>
          <a:noFill/>
          <a:ln/>
        </p:spPr>
        <p:txBody>
          <a:bodyPr wrap="square" rtlCol="0" anchor="ctr"/>
          <a:lstStyle/>
          <a:p>
            <a:pPr algn="ctr" indent="0" marL="0">
              <a:buNone/>
            </a:pPr>
            <a:r>
              <a:rPr lang="en-US" sz="3200" b="1" dirty="0">
                <a:solidFill>
                  <a:srgbClr val="1B2A4A"/>
                </a:solidFill>
                <a:latin typeface="Arial" pitchFamily="34" charset="0"/>
                <a:ea typeface="Arial" pitchFamily="34" charset="-122"/>
                <a:cs typeface="Arial" pitchFamily="34" charset="-120"/>
              </a:rPr>
              <a:t>$18.5B</a:t>
            </a:r>
            <a:endParaRPr lang="en-US" sz="3200" dirty="0"/>
          </a:p>
        </p:txBody>
      </p:sp>
      <p:sp>
        <p:nvSpPr>
          <p:cNvPr id="9" name="Text 7"/>
          <p:cNvSpPr/>
          <p:nvPr/>
        </p:nvSpPr>
        <p:spPr>
          <a:xfrm>
            <a:off x="3383280" y="4754880"/>
            <a:ext cx="2743200" cy="731520"/>
          </a:xfrm>
          <a:prstGeom prst="rect">
            <a:avLst/>
          </a:prstGeom>
          <a:noFill/>
          <a:ln/>
        </p:spPr>
        <p:txBody>
          <a:bodyPr wrap="square" rtlCol="0" anchor="ctr"/>
          <a:lstStyle/>
          <a:p>
            <a:pPr algn="ctr" indent="0" marL="0">
              <a:buNone/>
            </a:pPr>
            <a:r>
              <a:rPr lang="en-US" sz="1200" dirty="0">
                <a:solidFill>
                  <a:srgbClr val="2D3436"/>
                </a:solidFill>
                <a:latin typeface="Arial" pitchFamily="34" charset="0"/>
                <a:ea typeface="Arial" pitchFamily="34" charset="-122"/>
                <a:cs typeface="Arial" pitchFamily="34" charset="-120"/>
              </a:rPr>
              <a:t>Current Market Size (2024)</a:t>
            </a:r>
            <a:endParaRPr lang="en-US" sz="1200" dirty="0"/>
          </a:p>
        </p:txBody>
      </p:sp>
      <p:sp>
        <p:nvSpPr>
          <p:cNvPr id="10" name="Text 8"/>
          <p:cNvSpPr/>
          <p:nvPr/>
        </p:nvSpPr>
        <p:spPr>
          <a:xfrm>
            <a:off x="6309360" y="4114800"/>
            <a:ext cx="2743200" cy="548640"/>
          </a:xfrm>
          <a:prstGeom prst="rect">
            <a:avLst/>
          </a:prstGeom>
          <a:noFill/>
          <a:ln/>
        </p:spPr>
        <p:txBody>
          <a:bodyPr wrap="square" rtlCol="0" anchor="ctr"/>
          <a:lstStyle/>
          <a:p>
            <a:pPr algn="ctr" indent="0" marL="0">
              <a:buNone/>
            </a:pPr>
            <a:r>
              <a:rPr lang="en-US" sz="3200" b="1" dirty="0">
                <a:solidFill>
                  <a:srgbClr val="1B2A4A"/>
                </a:solidFill>
                <a:latin typeface="Arial" pitchFamily="34" charset="0"/>
                <a:ea typeface="Arial" pitchFamily="34" charset="-122"/>
                <a:cs typeface="Arial" pitchFamily="34" charset="-120"/>
              </a:rPr>
              <a:t>8x</a:t>
            </a:r>
            <a:endParaRPr lang="en-US" sz="3200" dirty="0"/>
          </a:p>
        </p:txBody>
      </p:sp>
      <p:sp>
        <p:nvSpPr>
          <p:cNvPr id="11" name="Text 9"/>
          <p:cNvSpPr/>
          <p:nvPr/>
        </p:nvSpPr>
        <p:spPr>
          <a:xfrm>
            <a:off x="6309360" y="4754880"/>
            <a:ext cx="2743200" cy="731520"/>
          </a:xfrm>
          <a:prstGeom prst="rect">
            <a:avLst/>
          </a:prstGeom>
          <a:noFill/>
          <a:ln/>
        </p:spPr>
        <p:txBody>
          <a:bodyPr wrap="square" rtlCol="0" anchor="ctr"/>
          <a:lstStyle/>
          <a:p>
            <a:pPr algn="ctr" indent="0" marL="0">
              <a:buNone/>
            </a:pPr>
            <a:r>
              <a:rPr lang="en-US" sz="1200" dirty="0">
                <a:solidFill>
                  <a:srgbClr val="2D3436"/>
                </a:solidFill>
                <a:latin typeface="Arial" pitchFamily="34" charset="0"/>
                <a:ea typeface="Arial" pitchFamily="34" charset="-122"/>
                <a:cs typeface="Arial" pitchFamily="34" charset="-120"/>
              </a:rPr>
              <a:t>Growth Multiplier Over 6 Years</a:t>
            </a:r>
            <a:endParaRPr lang="en-US" sz="1200" dirty="0"/>
          </a:p>
        </p:txBody>
      </p:sp>
      <p:sp>
        <p:nvSpPr>
          <p:cNvPr id="12" name="Text 10"/>
          <p:cNvSpPr/>
          <p:nvPr/>
        </p:nvSpPr>
        <p:spPr>
          <a:xfrm>
            <a:off x="457200" y="5760720"/>
            <a:ext cx="8229600" cy="274320"/>
          </a:xfrm>
          <a:prstGeom prst="rect">
            <a:avLst/>
          </a:prstGeom>
          <a:noFill/>
          <a:ln/>
        </p:spPr>
        <p:txBody>
          <a:bodyPr wrap="square" rtlCol="0" anchor="ctr"/>
          <a:lstStyle/>
          <a:p>
            <a:pPr algn="ctr" indent="0" marL="0">
              <a:buNone/>
            </a:pPr>
            <a:r>
              <a:rPr lang="en-US" sz="1000" dirty="0">
                <a:solidFill>
                  <a:srgbClr val="999999"/>
                </a:solidFill>
                <a:latin typeface="Arial" pitchFamily="34" charset="0"/>
                <a:ea typeface="Arial" pitchFamily="34" charset="-122"/>
                <a:cs typeface="Arial" pitchFamily="34" charset="-120"/>
              </a:rPr>
              <a:t>Source: Global Market Insights, McKinsey Healthcare Analysis 2026</a:t>
            </a:r>
            <a:endParaRPr lang="en-US" sz="1000" dirty="0"/>
          </a:p>
        </p:txBody>
      </p:sp>
      <p:sp>
        <p:nvSpPr>
          <p:cNvPr id="13" name="Text 11"/>
          <p:cNvSpPr/>
          <p:nvPr/>
        </p:nvSpPr>
        <p:spPr>
          <a:xfrm>
            <a:off x="457200" y="6400800"/>
            <a:ext cx="8229600" cy="274320"/>
          </a:xfrm>
          <a:prstGeom prst="rect">
            <a:avLst/>
          </a:prstGeom>
          <a:noFill/>
          <a:ln/>
        </p:spPr>
        <p:txBody>
          <a:bodyPr wrap="square" rtlCol="0" anchor="ctr"/>
          <a:lstStyle/>
          <a:p>
            <a:pPr indent="0" marL="0">
              <a:buNone/>
            </a:pPr>
            <a:r>
              <a:rPr lang="en-US" sz="900" dirty="0">
                <a:solidFill>
                  <a:srgbClr val="999999"/>
                </a:solidFill>
                <a:latin typeface="Arial" pitchFamily="34" charset="0"/>
                <a:ea typeface="Arial" pitchFamily="34" charset="-122"/>
                <a:cs typeface="Arial" pitchFamily="34" charset="-120"/>
              </a:rPr>
              <a:t>AI in Healthcare • 2026 Market Analysis</a:t>
            </a:r>
            <a:endParaRPr lang="en-US" sz="9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spTree>
      <p:nvGrpSpPr>
        <p:cNvPr id="1" name=""/>
        <p:cNvGrpSpPr/>
        <p:nvPr/>
      </p:nvGrpSpPr>
      <p:grpSpPr>
        <a:xfrm>
          <a:off x="0" y="0"/>
          <a:ext cx="0" cy="0"/>
          <a:chOff x="0" y="0"/>
          <a:chExt cx="0" cy="0"/>
        </a:xfrm>
      </p:grpSpPr>
      <p:sp>
        <p:nvSpPr>
          <p:cNvPr id="2" name="Shape 0"/>
          <p:cNvSpPr/>
          <p:nvPr/>
        </p:nvSpPr>
        <p:spPr>
          <a:xfrm>
            <a:off x="0" y="0"/>
            <a:ext cx="9144000" cy="1097280"/>
          </a:xfrm>
          <a:prstGeom prst="rect">
            <a:avLst/>
          </a:prstGeom>
          <a:solidFill>
            <a:srgbClr val="0D1B2A"/>
          </a:solidFill>
          <a:ln/>
        </p:spPr>
      </p:sp>
      <p:sp>
        <p:nvSpPr>
          <p:cNvPr id="3" name="Text 1"/>
          <p:cNvSpPr/>
          <p:nvPr/>
        </p:nvSpPr>
        <p:spPr>
          <a:xfrm>
            <a:off x="457200" y="274320"/>
            <a:ext cx="8229600" cy="548640"/>
          </a:xfrm>
          <a:prstGeom prst="rect">
            <a:avLst/>
          </a:prstGeom>
          <a:noFill/>
          <a:ln/>
        </p:spPr>
        <p:txBody>
          <a:bodyPr wrap="square" rtlCol="0" anchor="ctr"/>
          <a:lstStyle/>
          <a:p>
            <a:pPr indent="0" marL="0">
              <a:buNone/>
            </a:pPr>
            <a:r>
              <a:rPr lang="en-US" sz="2800" b="1" dirty="0">
                <a:solidFill>
                  <a:srgbClr val="FFFFFF"/>
                </a:solidFill>
                <a:latin typeface="Arial" pitchFamily="34" charset="0"/>
                <a:ea typeface="Arial" pitchFamily="34" charset="-122"/>
                <a:cs typeface="Arial" pitchFamily="34" charset="-120"/>
              </a:rPr>
              <a:t>Healthcare AI Market by Region (2026)</a:t>
            </a:r>
            <a:endParaRPr lang="en-US" sz="2800" dirty="0"/>
          </a:p>
        </p:txBody>
      </p:sp>
      <p:graphicFrame>
        <p:nvGraphicFramePr>
          <p:cNvPr id="4" name="Chart 0" descr=""/>
          <p:cNvGraphicFramePr/>
          <p:nvPr/>
        </p:nvGraphicFramePr>
        <p:xfrm>
          <a:off x="914400" y="1645920"/>
          <a:ext cx="7315200" cy="4114800"/>
        </p:xfrm>
        <a:graphic xmlns:a="http://schemas.openxmlformats.org/drawingml/2006/main">
          <a:graphicData uri="http://schemas.openxmlformats.org/drawingml/2006/chart">
            <c:chart xmlns:c="http://schemas.openxmlformats.org/drawingml/2006/chart" r:id="rId1"/>
          </a:graphicData>
        </a:graphic>
      </p:graphicFrame>
      <p:sp>
        <p:nvSpPr>
          <p:cNvPr id="5" name="Shape 2"/>
          <p:cNvSpPr/>
          <p:nvPr/>
        </p:nvSpPr>
        <p:spPr>
          <a:xfrm>
            <a:off x="457200" y="5669280"/>
            <a:ext cx="8229600" cy="731520"/>
          </a:xfrm>
          <a:prstGeom prst="rect">
            <a:avLst>
              <a:gd name="adj" fmla="val 12500"/>
            </a:avLst>
          </a:prstGeom>
          <a:solidFill>
            <a:srgbClr val="F0F4F8"/>
          </a:solidFill>
          <a:ln w="12700">
            <a:solidFill>
              <a:srgbClr val="1B2A4A"/>
            </a:solidFill>
            <a:prstDash val="solid"/>
          </a:ln>
        </p:spPr>
      </p:sp>
      <p:sp>
        <p:nvSpPr>
          <p:cNvPr id="6" name="Text 3"/>
          <p:cNvSpPr/>
          <p:nvPr/>
        </p:nvSpPr>
        <p:spPr>
          <a:xfrm>
            <a:off x="640080" y="5760720"/>
            <a:ext cx="7863840" cy="548640"/>
          </a:xfrm>
          <a:prstGeom prst="rect">
            <a:avLst/>
          </a:prstGeom>
          <a:noFill/>
          <a:ln/>
        </p:spPr>
        <p:txBody>
          <a:bodyPr wrap="square" rtlCol="0" anchor="ctr"/>
          <a:lstStyle/>
          <a:p>
            <a:pPr indent="0" marL="0">
              <a:buNone/>
            </a:pPr>
            <a:r>
              <a:rPr lang="en-US" sz="1300" dirty="0">
                <a:solidFill>
                  <a:srgbClr val="1B2A4A"/>
                </a:solidFill>
                <a:latin typeface="Arial" pitchFamily="34" charset="0"/>
                <a:ea typeface="Arial" pitchFamily="34" charset="-122"/>
                <a:cs typeface="Arial" pitchFamily="34" charset="-120"/>
              </a:rPr>
              <a:t>💡 North America leads in adoption, but Asia Pacific shows fastest growth at 52% CAGR</a:t>
            </a:r>
            <a:endParaRPr lang="en-US" sz="1300" dirty="0"/>
          </a:p>
        </p:txBody>
      </p:sp>
      <p:sp>
        <p:nvSpPr>
          <p:cNvPr id="7" name="Text 4"/>
          <p:cNvSpPr/>
          <p:nvPr/>
        </p:nvSpPr>
        <p:spPr>
          <a:xfrm>
            <a:off x="457200" y="6400800"/>
            <a:ext cx="8229600" cy="274320"/>
          </a:xfrm>
          <a:prstGeom prst="rect">
            <a:avLst/>
          </a:prstGeom>
          <a:noFill/>
          <a:ln/>
        </p:spPr>
        <p:txBody>
          <a:bodyPr wrap="square" rtlCol="0" anchor="ctr"/>
          <a:lstStyle/>
          <a:p>
            <a:pPr indent="0" marL="0">
              <a:buNone/>
            </a:pPr>
            <a:r>
              <a:rPr lang="en-US" sz="900" dirty="0">
                <a:solidFill>
                  <a:srgbClr val="999999"/>
                </a:solidFill>
                <a:latin typeface="Arial" pitchFamily="34" charset="0"/>
                <a:ea typeface="Arial" pitchFamily="34" charset="-122"/>
                <a:cs typeface="Arial" pitchFamily="34" charset="-120"/>
              </a:rPr>
              <a:t>AI in Healthcare • 2026 Market Analysis</a:t>
            </a:r>
            <a:endParaRPr lang="en-US" sz="9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spTree>
      <p:nvGrpSpPr>
        <p:cNvPr id="1" name=""/>
        <p:cNvGrpSpPr/>
        <p:nvPr/>
      </p:nvGrpSpPr>
      <p:grpSpPr>
        <a:xfrm>
          <a:off x="0" y="0"/>
          <a:ext cx="0" cy="0"/>
          <a:chOff x="0" y="0"/>
          <a:chExt cx="0" cy="0"/>
        </a:xfrm>
      </p:grpSpPr>
      <p:sp>
        <p:nvSpPr>
          <p:cNvPr id="2" name="Shape 0"/>
          <p:cNvSpPr/>
          <p:nvPr/>
        </p:nvSpPr>
        <p:spPr>
          <a:xfrm>
            <a:off x="0" y="0"/>
            <a:ext cx="9144000" cy="1097280"/>
          </a:xfrm>
          <a:prstGeom prst="rect">
            <a:avLst/>
          </a:prstGeom>
          <a:solidFill>
            <a:srgbClr val="0D1B2A"/>
          </a:solidFill>
          <a:ln/>
        </p:spPr>
      </p:sp>
      <p:sp>
        <p:nvSpPr>
          <p:cNvPr id="3" name="Text 1"/>
          <p:cNvSpPr/>
          <p:nvPr/>
        </p:nvSpPr>
        <p:spPr>
          <a:xfrm>
            <a:off x="457200" y="274320"/>
            <a:ext cx="8229600" cy="548640"/>
          </a:xfrm>
          <a:prstGeom prst="rect">
            <a:avLst/>
          </a:prstGeom>
          <a:noFill/>
          <a:ln/>
        </p:spPr>
        <p:txBody>
          <a:bodyPr wrap="square" rtlCol="0" anchor="ctr"/>
          <a:lstStyle/>
          <a:p>
            <a:pPr indent="0" marL="0">
              <a:buNone/>
            </a:pPr>
            <a:r>
              <a:rPr lang="en-US" sz="2800" b="1" dirty="0">
                <a:solidFill>
                  <a:srgbClr val="FFFFFF"/>
                </a:solidFill>
                <a:latin typeface="Arial" pitchFamily="34" charset="0"/>
                <a:ea typeface="Arial" pitchFamily="34" charset="-122"/>
                <a:cs typeface="Arial" pitchFamily="34" charset="-120"/>
              </a:rPr>
              <a:t>AI Healthcare Applications</a:t>
            </a:r>
            <a:endParaRPr lang="en-US" sz="2800" dirty="0"/>
          </a:p>
        </p:txBody>
      </p:sp>
      <p:graphicFrame>
        <p:nvGraphicFramePr>
          <p:cNvPr id="4" name="Chart 0" descr=""/>
          <p:cNvGraphicFramePr/>
          <p:nvPr/>
        </p:nvGraphicFramePr>
        <p:xfrm>
          <a:off x="457200" y="1463040"/>
          <a:ext cx="4572000" cy="4114800"/>
        </p:xfrm>
        <a:graphic xmlns:a="http://schemas.openxmlformats.org/drawingml/2006/main">
          <a:graphicData uri="http://schemas.openxmlformats.org/drawingml/2006/chart">
            <c:chart xmlns:c="http://schemas.openxmlformats.org/drawingml/2006/chart" r:id="rId1"/>
          </a:graphicData>
        </a:graphic>
      </p:graphicFrame>
      <p:sp>
        <p:nvSpPr>
          <p:cNvPr id="5" name="Shape 2"/>
          <p:cNvSpPr/>
          <p:nvPr/>
        </p:nvSpPr>
        <p:spPr>
          <a:xfrm>
            <a:off x="5486400" y="1828800"/>
            <a:ext cx="3200400" cy="3200400"/>
          </a:xfrm>
          <a:prstGeom prst="rect">
            <a:avLst>
              <a:gd name="adj" fmla="val 2857"/>
            </a:avLst>
          </a:prstGeom>
          <a:solidFill>
            <a:srgbClr val="F5F7FA"/>
          </a:solidFill>
          <a:ln w="12700">
            <a:solidFill>
              <a:srgbClr val="1B2A4A"/>
            </a:solidFill>
            <a:prstDash val="solid"/>
          </a:ln>
        </p:spPr>
      </p:sp>
      <p:sp>
        <p:nvSpPr>
          <p:cNvPr id="6" name="Text 3"/>
          <p:cNvSpPr/>
          <p:nvPr/>
        </p:nvSpPr>
        <p:spPr>
          <a:xfrm>
            <a:off x="5669280" y="2011680"/>
            <a:ext cx="2834640" cy="365760"/>
          </a:xfrm>
          <a:prstGeom prst="rect">
            <a:avLst/>
          </a:prstGeom>
          <a:noFill/>
          <a:ln/>
        </p:spPr>
        <p:txBody>
          <a:bodyPr wrap="square" rtlCol="0" anchor="ctr"/>
          <a:lstStyle/>
          <a:p>
            <a:pPr indent="0" marL="0">
              <a:buNone/>
            </a:pPr>
            <a:r>
              <a:rPr lang="en-US" sz="1400" b="1" dirty="0">
                <a:solidFill>
                  <a:srgbClr val="1B2A4A"/>
                </a:solidFill>
                <a:latin typeface="Arial" pitchFamily="34" charset="0"/>
                <a:ea typeface="Arial" pitchFamily="34" charset="-122"/>
                <a:cs typeface="Arial" pitchFamily="34" charset="-120"/>
              </a:rPr>
              <a:t>Key Insights</a:t>
            </a:r>
            <a:endParaRPr lang="en-US" sz="1400" dirty="0"/>
          </a:p>
        </p:txBody>
      </p:sp>
      <p:sp>
        <p:nvSpPr>
          <p:cNvPr id="7" name="Text 4"/>
          <p:cNvSpPr/>
          <p:nvPr/>
        </p:nvSpPr>
        <p:spPr>
          <a:xfrm>
            <a:off x="5669280" y="2468880"/>
            <a:ext cx="2834640" cy="457200"/>
          </a:xfrm>
          <a:prstGeom prst="rect">
            <a:avLst/>
          </a:prstGeom>
          <a:noFill/>
          <a:ln/>
        </p:spPr>
        <p:txBody>
          <a:bodyPr wrap="square" rtlCol="0" anchor="ctr"/>
          <a:lstStyle/>
          <a:p>
            <a:pPr indent="0" marL="0">
              <a:buNone/>
            </a:pPr>
            <a:r>
              <a:rPr lang="en-US" sz="1200" dirty="0">
                <a:solidFill>
                  <a:srgbClr val="2D3436"/>
                </a:solidFill>
                <a:latin typeface="Arial" pitchFamily="34" charset="0"/>
                <a:ea typeface="Arial" pitchFamily="34" charset="-122"/>
                <a:cs typeface="Arial" pitchFamily="34" charset="-120"/>
              </a:rPr>
              <a:t>• Diagnostic imaging leads with 28%</a:t>
            </a:r>
            <a:endParaRPr lang="en-US" sz="1200" dirty="0"/>
          </a:p>
        </p:txBody>
      </p:sp>
      <p:sp>
        <p:nvSpPr>
          <p:cNvPr id="8" name="Text 5"/>
          <p:cNvSpPr/>
          <p:nvPr/>
        </p:nvSpPr>
        <p:spPr>
          <a:xfrm>
            <a:off x="5669280" y="2971800"/>
            <a:ext cx="2834640" cy="457200"/>
          </a:xfrm>
          <a:prstGeom prst="rect">
            <a:avLst/>
          </a:prstGeom>
          <a:noFill/>
          <a:ln/>
        </p:spPr>
        <p:txBody>
          <a:bodyPr wrap="square" rtlCol="0" anchor="ctr"/>
          <a:lstStyle/>
          <a:p>
            <a:pPr indent="0" marL="0">
              <a:buNone/>
            </a:pPr>
            <a:r>
              <a:rPr lang="en-US" sz="1200" dirty="0">
                <a:solidFill>
                  <a:srgbClr val="2D3436"/>
                </a:solidFill>
                <a:latin typeface="Arial" pitchFamily="34" charset="0"/>
                <a:ea typeface="Arial" pitchFamily="34" charset="-122"/>
                <a:cs typeface="Arial" pitchFamily="34" charset="-120"/>
              </a:rPr>
              <a:t>• Drug discovery gaining momentum</a:t>
            </a:r>
            <a:endParaRPr lang="en-US" sz="1200" dirty="0"/>
          </a:p>
        </p:txBody>
      </p:sp>
      <p:sp>
        <p:nvSpPr>
          <p:cNvPr id="9" name="Text 6"/>
          <p:cNvSpPr/>
          <p:nvPr/>
        </p:nvSpPr>
        <p:spPr>
          <a:xfrm>
            <a:off x="5669280" y="3474720"/>
            <a:ext cx="2834640" cy="457200"/>
          </a:xfrm>
          <a:prstGeom prst="rect">
            <a:avLst/>
          </a:prstGeom>
          <a:noFill/>
          <a:ln/>
        </p:spPr>
        <p:txBody>
          <a:bodyPr wrap="square" rtlCol="0" anchor="ctr"/>
          <a:lstStyle/>
          <a:p>
            <a:pPr indent="0" marL="0">
              <a:buNone/>
            </a:pPr>
            <a:r>
              <a:rPr lang="en-US" sz="1200" dirty="0">
                <a:solidFill>
                  <a:srgbClr val="2D3436"/>
                </a:solidFill>
                <a:latin typeface="Arial" pitchFamily="34" charset="0"/>
                <a:ea typeface="Arial" pitchFamily="34" charset="-122"/>
                <a:cs typeface="Arial" pitchFamily="34" charset="-120"/>
              </a:rPr>
              <a:t>• Administrative automation at 18%</a:t>
            </a:r>
            <a:endParaRPr lang="en-US" sz="1200" dirty="0"/>
          </a:p>
        </p:txBody>
      </p:sp>
      <p:sp>
        <p:nvSpPr>
          <p:cNvPr id="10" name="Text 7"/>
          <p:cNvSpPr/>
          <p:nvPr/>
        </p:nvSpPr>
        <p:spPr>
          <a:xfrm>
            <a:off x="5669280" y="3977640"/>
            <a:ext cx="2834640" cy="457200"/>
          </a:xfrm>
          <a:prstGeom prst="rect">
            <a:avLst/>
          </a:prstGeom>
          <a:noFill/>
          <a:ln/>
        </p:spPr>
        <p:txBody>
          <a:bodyPr wrap="square" rtlCol="0" anchor="ctr"/>
          <a:lstStyle/>
          <a:p>
            <a:pPr indent="0" marL="0">
              <a:buNone/>
            </a:pPr>
            <a:r>
              <a:rPr lang="en-US" sz="1200" dirty="0">
                <a:solidFill>
                  <a:srgbClr val="2D3436"/>
                </a:solidFill>
                <a:latin typeface="Arial" pitchFamily="34" charset="0"/>
                <a:ea typeface="Arial" pitchFamily="34" charset="-122"/>
                <a:cs typeface="Arial" pitchFamily="34" charset="-120"/>
              </a:rPr>
              <a:t>• Virtual assistants rising fast</a:t>
            </a:r>
            <a:endParaRPr lang="en-US" sz="1200" dirty="0"/>
          </a:p>
        </p:txBody>
      </p:sp>
      <p:sp>
        <p:nvSpPr>
          <p:cNvPr id="11" name="Text 8"/>
          <p:cNvSpPr/>
          <p:nvPr/>
        </p:nvSpPr>
        <p:spPr>
          <a:xfrm>
            <a:off x="457200" y="6400800"/>
            <a:ext cx="8229600" cy="274320"/>
          </a:xfrm>
          <a:prstGeom prst="rect">
            <a:avLst/>
          </a:prstGeom>
          <a:noFill/>
          <a:ln/>
        </p:spPr>
        <p:txBody>
          <a:bodyPr wrap="square" rtlCol="0" anchor="ctr"/>
          <a:lstStyle/>
          <a:p>
            <a:pPr indent="0" marL="0">
              <a:buNone/>
            </a:pPr>
            <a:r>
              <a:rPr lang="en-US" sz="900" dirty="0">
                <a:solidFill>
                  <a:srgbClr val="999999"/>
                </a:solidFill>
                <a:latin typeface="Arial" pitchFamily="34" charset="0"/>
                <a:ea typeface="Arial" pitchFamily="34" charset="-122"/>
                <a:cs typeface="Arial" pitchFamily="34" charset="-120"/>
              </a:rPr>
              <a:t>AI in Healthcare • 2026 Market Analysis</a:t>
            </a:r>
            <a:endParaRPr lang="en-US" sz="9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spTree>
      <p:nvGrpSpPr>
        <p:cNvPr id="1" name=""/>
        <p:cNvGrpSpPr/>
        <p:nvPr/>
      </p:nvGrpSpPr>
      <p:grpSpPr>
        <a:xfrm>
          <a:off x="0" y="0"/>
          <a:ext cx="0" cy="0"/>
          <a:chOff x="0" y="0"/>
          <a:chExt cx="0" cy="0"/>
        </a:xfrm>
      </p:grpSpPr>
      <p:sp>
        <p:nvSpPr>
          <p:cNvPr id="2" name="Shape 0"/>
          <p:cNvSpPr/>
          <p:nvPr/>
        </p:nvSpPr>
        <p:spPr>
          <a:xfrm>
            <a:off x="0" y="0"/>
            <a:ext cx="9144000" cy="1097280"/>
          </a:xfrm>
          <a:prstGeom prst="rect">
            <a:avLst/>
          </a:prstGeom>
          <a:solidFill>
            <a:srgbClr val="0D1B2A"/>
          </a:solidFill>
          <a:ln/>
        </p:spPr>
      </p:sp>
      <p:sp>
        <p:nvSpPr>
          <p:cNvPr id="3" name="Text 1"/>
          <p:cNvSpPr/>
          <p:nvPr/>
        </p:nvSpPr>
        <p:spPr>
          <a:xfrm>
            <a:off x="457200" y="274320"/>
            <a:ext cx="8229600" cy="548640"/>
          </a:xfrm>
          <a:prstGeom prst="rect">
            <a:avLst/>
          </a:prstGeom>
          <a:noFill/>
          <a:ln/>
        </p:spPr>
        <p:txBody>
          <a:bodyPr wrap="square" rtlCol="0" anchor="ctr"/>
          <a:lstStyle/>
          <a:p>
            <a:pPr indent="0" marL="0">
              <a:buNone/>
            </a:pPr>
            <a:r>
              <a:rPr lang="en-US" sz="2800" b="1" dirty="0">
                <a:solidFill>
                  <a:srgbClr val="FFFFFF"/>
                </a:solidFill>
                <a:latin typeface="Arial" pitchFamily="34" charset="0"/>
                <a:ea typeface="Arial" pitchFamily="34" charset="-122"/>
                <a:cs typeface="Arial" pitchFamily="34" charset="-120"/>
              </a:rPr>
              <a:t>Evolution of AI in Healthcare</a:t>
            </a:r>
            <a:endParaRPr lang="en-US" sz="2800" dirty="0"/>
          </a:p>
        </p:txBody>
      </p:sp>
      <p:sp>
        <p:nvSpPr>
          <p:cNvPr id="4" name="Shape 2"/>
          <p:cNvSpPr/>
          <p:nvPr/>
        </p:nvSpPr>
        <p:spPr>
          <a:xfrm>
            <a:off x="1097280" y="2880360"/>
            <a:ext cx="6217920" cy="0"/>
          </a:xfrm>
          <a:prstGeom prst="line">
            <a:avLst/>
          </a:prstGeom>
          <a:noFill/>
          <a:ln w="38100">
            <a:solidFill>
              <a:srgbClr val="1B2A4A"/>
            </a:solidFill>
            <a:prstDash val="solid"/>
          </a:ln>
        </p:spPr>
      </p:sp>
      <p:sp>
        <p:nvSpPr>
          <p:cNvPr id="5" name="Shape 3"/>
          <p:cNvSpPr/>
          <p:nvPr/>
        </p:nvSpPr>
        <p:spPr>
          <a:xfrm>
            <a:off x="914400" y="2743200"/>
            <a:ext cx="365760" cy="365760"/>
          </a:xfrm>
          <a:prstGeom prst="ellipse">
            <a:avLst/>
          </a:prstGeom>
          <a:solidFill>
            <a:srgbClr val="1B2A4A"/>
          </a:solidFill>
          <a:ln/>
        </p:spPr>
      </p:sp>
      <p:sp>
        <p:nvSpPr>
          <p:cNvPr id="6" name="Text 4"/>
          <p:cNvSpPr/>
          <p:nvPr/>
        </p:nvSpPr>
        <p:spPr>
          <a:xfrm>
            <a:off x="822960" y="2011680"/>
            <a:ext cx="548640" cy="274320"/>
          </a:xfrm>
          <a:prstGeom prst="rect">
            <a:avLst/>
          </a:prstGeom>
          <a:noFill/>
          <a:ln/>
        </p:spPr>
        <p:txBody>
          <a:bodyPr wrap="square" rtlCol="0" anchor="ctr"/>
          <a:lstStyle/>
          <a:p>
            <a:pPr algn="ctr" indent="0" marL="0">
              <a:buNone/>
            </a:pPr>
            <a:r>
              <a:rPr lang="en-US" sz="1400" b="1" dirty="0">
                <a:solidFill>
                  <a:srgbClr val="1B2A4A"/>
                </a:solidFill>
                <a:latin typeface="Arial" pitchFamily="34" charset="0"/>
                <a:ea typeface="Arial" pitchFamily="34" charset="-122"/>
                <a:cs typeface="Arial" pitchFamily="34" charset="-120"/>
              </a:rPr>
              <a:t>2016</a:t>
            </a:r>
            <a:endParaRPr lang="en-US" sz="1400" dirty="0"/>
          </a:p>
        </p:txBody>
      </p:sp>
      <p:sp>
        <p:nvSpPr>
          <p:cNvPr id="7" name="Text 5"/>
          <p:cNvSpPr/>
          <p:nvPr/>
        </p:nvSpPr>
        <p:spPr>
          <a:xfrm>
            <a:off x="640080" y="3291840"/>
            <a:ext cx="1097280" cy="1097280"/>
          </a:xfrm>
          <a:prstGeom prst="rect">
            <a:avLst/>
          </a:prstGeom>
          <a:noFill/>
          <a:ln/>
        </p:spPr>
        <p:txBody>
          <a:bodyPr wrap="square" rtlCol="0" anchor="ctr"/>
          <a:lstStyle/>
          <a:p>
            <a:pPr algn="ctr" indent="0" marL="0">
              <a:buNone/>
            </a:pPr>
            <a:r>
              <a:rPr lang="en-US" sz="1100" dirty="0">
                <a:solidFill>
                  <a:srgbClr val="2D3436"/>
                </a:solidFill>
                <a:latin typeface="Arial" pitchFamily="34" charset="0"/>
                <a:ea typeface="Arial" pitchFamily="34" charset="-122"/>
                <a:cs typeface="Arial" pitchFamily="34" charset="-120"/>
              </a:rPr>
              <a:t>AlphaFold Protein</a:t>
            </a:r>
            <a:endParaRPr lang="en-US" sz="1100" dirty="0"/>
          </a:p>
          <a:p>
            <a:pPr algn="ctr" indent="0" marL="0">
              <a:buNone/>
            </a:pPr>
            <a:r>
              <a:rPr lang="en-US" sz="1100" dirty="0">
                <a:solidFill>
                  <a:srgbClr val="2D3436"/>
                </a:solidFill>
                <a:latin typeface="Arial" pitchFamily="34" charset="0"/>
                <a:ea typeface="Arial" pitchFamily="34" charset="-122"/>
                <a:cs typeface="Arial" pitchFamily="34" charset="-120"/>
              </a:rPr>
              <a:t>Breakthrough</a:t>
            </a:r>
            <a:endParaRPr lang="en-US" sz="1100" dirty="0"/>
          </a:p>
        </p:txBody>
      </p:sp>
      <p:sp>
        <p:nvSpPr>
          <p:cNvPr id="8" name="Shape 6"/>
          <p:cNvSpPr/>
          <p:nvPr/>
        </p:nvSpPr>
        <p:spPr>
          <a:xfrm>
            <a:off x="2468880" y="2743200"/>
            <a:ext cx="365760" cy="365760"/>
          </a:xfrm>
          <a:prstGeom prst="ellipse">
            <a:avLst/>
          </a:prstGeom>
          <a:solidFill>
            <a:srgbClr val="1B2A4A"/>
          </a:solidFill>
          <a:ln/>
        </p:spPr>
      </p:sp>
      <p:sp>
        <p:nvSpPr>
          <p:cNvPr id="9" name="Text 7"/>
          <p:cNvSpPr/>
          <p:nvPr/>
        </p:nvSpPr>
        <p:spPr>
          <a:xfrm>
            <a:off x="2377440" y="2011680"/>
            <a:ext cx="548640" cy="274320"/>
          </a:xfrm>
          <a:prstGeom prst="rect">
            <a:avLst/>
          </a:prstGeom>
          <a:noFill/>
          <a:ln/>
        </p:spPr>
        <p:txBody>
          <a:bodyPr wrap="square" rtlCol="0" anchor="ctr"/>
          <a:lstStyle/>
          <a:p>
            <a:pPr algn="ctr" indent="0" marL="0">
              <a:buNone/>
            </a:pPr>
            <a:r>
              <a:rPr lang="en-US" sz="1400" b="1" dirty="0">
                <a:solidFill>
                  <a:srgbClr val="1B2A4A"/>
                </a:solidFill>
                <a:latin typeface="Arial" pitchFamily="34" charset="0"/>
                <a:ea typeface="Arial" pitchFamily="34" charset="-122"/>
                <a:cs typeface="Arial" pitchFamily="34" charset="-120"/>
              </a:rPr>
              <a:t>2018</a:t>
            </a:r>
            <a:endParaRPr lang="en-US" sz="1400" dirty="0"/>
          </a:p>
        </p:txBody>
      </p:sp>
      <p:sp>
        <p:nvSpPr>
          <p:cNvPr id="10" name="Text 8"/>
          <p:cNvSpPr/>
          <p:nvPr/>
        </p:nvSpPr>
        <p:spPr>
          <a:xfrm>
            <a:off x="2194560" y="3291840"/>
            <a:ext cx="1097280" cy="1097280"/>
          </a:xfrm>
          <a:prstGeom prst="rect">
            <a:avLst/>
          </a:prstGeom>
          <a:noFill/>
          <a:ln/>
        </p:spPr>
        <p:txBody>
          <a:bodyPr wrap="square" rtlCol="0" anchor="ctr"/>
          <a:lstStyle/>
          <a:p>
            <a:pPr algn="ctr" indent="0" marL="0">
              <a:buNone/>
            </a:pPr>
            <a:r>
              <a:rPr lang="en-US" sz="1100" dirty="0">
                <a:solidFill>
                  <a:srgbClr val="2D3436"/>
                </a:solidFill>
                <a:latin typeface="Arial" pitchFamily="34" charset="0"/>
                <a:ea typeface="Arial" pitchFamily="34" charset="-122"/>
                <a:cs typeface="Arial" pitchFamily="34" charset="-120"/>
              </a:rPr>
              <a:t>FDA Approves First</a:t>
            </a:r>
            <a:endParaRPr lang="en-US" sz="1100" dirty="0"/>
          </a:p>
          <a:p>
            <a:pPr algn="ctr" indent="0" marL="0">
              <a:buNone/>
            </a:pPr>
            <a:r>
              <a:rPr lang="en-US" sz="1100" dirty="0">
                <a:solidFill>
                  <a:srgbClr val="2D3436"/>
                </a:solidFill>
                <a:latin typeface="Arial" pitchFamily="34" charset="0"/>
                <a:ea typeface="Arial" pitchFamily="34" charset="-122"/>
                <a:cs typeface="Arial" pitchFamily="34" charset="-120"/>
              </a:rPr>
              <a:t>AI Diagnostic</a:t>
            </a:r>
            <a:endParaRPr lang="en-US" sz="1100" dirty="0"/>
          </a:p>
        </p:txBody>
      </p:sp>
      <p:sp>
        <p:nvSpPr>
          <p:cNvPr id="11" name="Shape 9"/>
          <p:cNvSpPr/>
          <p:nvPr/>
        </p:nvSpPr>
        <p:spPr>
          <a:xfrm>
            <a:off x="4023360" y="2743200"/>
            <a:ext cx="365760" cy="365760"/>
          </a:xfrm>
          <a:prstGeom prst="ellipse">
            <a:avLst/>
          </a:prstGeom>
          <a:solidFill>
            <a:srgbClr val="1B2A4A"/>
          </a:solidFill>
          <a:ln/>
        </p:spPr>
      </p:sp>
      <p:sp>
        <p:nvSpPr>
          <p:cNvPr id="12" name="Text 10"/>
          <p:cNvSpPr/>
          <p:nvPr/>
        </p:nvSpPr>
        <p:spPr>
          <a:xfrm>
            <a:off x="3931920" y="2011680"/>
            <a:ext cx="548640" cy="274320"/>
          </a:xfrm>
          <a:prstGeom prst="rect">
            <a:avLst/>
          </a:prstGeom>
          <a:noFill/>
          <a:ln/>
        </p:spPr>
        <p:txBody>
          <a:bodyPr wrap="square" rtlCol="0" anchor="ctr"/>
          <a:lstStyle/>
          <a:p>
            <a:pPr algn="ctr" indent="0" marL="0">
              <a:buNone/>
            </a:pPr>
            <a:r>
              <a:rPr lang="en-US" sz="1400" b="1" dirty="0">
                <a:solidFill>
                  <a:srgbClr val="1B2A4A"/>
                </a:solidFill>
                <a:latin typeface="Arial" pitchFamily="34" charset="0"/>
                <a:ea typeface="Arial" pitchFamily="34" charset="-122"/>
                <a:cs typeface="Arial" pitchFamily="34" charset="-120"/>
              </a:rPr>
              <a:t>2020</a:t>
            </a:r>
            <a:endParaRPr lang="en-US" sz="1400" dirty="0"/>
          </a:p>
        </p:txBody>
      </p:sp>
      <p:sp>
        <p:nvSpPr>
          <p:cNvPr id="13" name="Text 11"/>
          <p:cNvSpPr/>
          <p:nvPr/>
        </p:nvSpPr>
        <p:spPr>
          <a:xfrm>
            <a:off x="3749040" y="3291840"/>
            <a:ext cx="1097280" cy="1097280"/>
          </a:xfrm>
          <a:prstGeom prst="rect">
            <a:avLst/>
          </a:prstGeom>
          <a:noFill/>
          <a:ln/>
        </p:spPr>
        <p:txBody>
          <a:bodyPr wrap="square" rtlCol="0" anchor="ctr"/>
          <a:lstStyle/>
          <a:p>
            <a:pPr algn="ctr" indent="0" marL="0">
              <a:buNone/>
            </a:pPr>
            <a:r>
              <a:rPr lang="en-US" sz="1100" dirty="0">
                <a:solidFill>
                  <a:srgbClr val="2D3436"/>
                </a:solidFill>
                <a:latin typeface="Arial" pitchFamily="34" charset="0"/>
                <a:ea typeface="Arial" pitchFamily="34" charset="-122"/>
                <a:cs typeface="Arial" pitchFamily="34" charset="-120"/>
              </a:rPr>
              <a:t>COVID Accelerates</a:t>
            </a:r>
            <a:endParaRPr lang="en-US" sz="1100" dirty="0"/>
          </a:p>
          <a:p>
            <a:pPr algn="ctr" indent="0" marL="0">
              <a:buNone/>
            </a:pPr>
            <a:r>
              <a:rPr lang="en-US" sz="1100" dirty="0">
                <a:solidFill>
                  <a:srgbClr val="2D3436"/>
                </a:solidFill>
                <a:latin typeface="Arial" pitchFamily="34" charset="0"/>
                <a:ea typeface="Arial" pitchFamily="34" charset="-122"/>
                <a:cs typeface="Arial" pitchFamily="34" charset="-120"/>
              </a:rPr>
              <a:t>AI Adoption</a:t>
            </a:r>
            <a:endParaRPr lang="en-US" sz="1100" dirty="0"/>
          </a:p>
        </p:txBody>
      </p:sp>
      <p:sp>
        <p:nvSpPr>
          <p:cNvPr id="14" name="Shape 12"/>
          <p:cNvSpPr/>
          <p:nvPr/>
        </p:nvSpPr>
        <p:spPr>
          <a:xfrm>
            <a:off x="5577840" y="2743200"/>
            <a:ext cx="365760" cy="365760"/>
          </a:xfrm>
          <a:prstGeom prst="ellipse">
            <a:avLst/>
          </a:prstGeom>
          <a:solidFill>
            <a:srgbClr val="1B2A4A"/>
          </a:solidFill>
          <a:ln/>
        </p:spPr>
      </p:sp>
      <p:sp>
        <p:nvSpPr>
          <p:cNvPr id="15" name="Text 13"/>
          <p:cNvSpPr/>
          <p:nvPr/>
        </p:nvSpPr>
        <p:spPr>
          <a:xfrm>
            <a:off x="5486400" y="2011680"/>
            <a:ext cx="548640" cy="274320"/>
          </a:xfrm>
          <a:prstGeom prst="rect">
            <a:avLst/>
          </a:prstGeom>
          <a:noFill/>
          <a:ln/>
        </p:spPr>
        <p:txBody>
          <a:bodyPr wrap="square" rtlCol="0" anchor="ctr"/>
          <a:lstStyle/>
          <a:p>
            <a:pPr algn="ctr" indent="0" marL="0">
              <a:buNone/>
            </a:pPr>
            <a:r>
              <a:rPr lang="en-US" sz="1400" b="1" dirty="0">
                <a:solidFill>
                  <a:srgbClr val="1B2A4A"/>
                </a:solidFill>
                <a:latin typeface="Arial" pitchFamily="34" charset="0"/>
                <a:ea typeface="Arial" pitchFamily="34" charset="-122"/>
                <a:cs typeface="Arial" pitchFamily="34" charset="-120"/>
              </a:rPr>
              <a:t>2023</a:t>
            </a:r>
            <a:endParaRPr lang="en-US" sz="1400" dirty="0"/>
          </a:p>
        </p:txBody>
      </p:sp>
      <p:sp>
        <p:nvSpPr>
          <p:cNvPr id="16" name="Text 14"/>
          <p:cNvSpPr/>
          <p:nvPr/>
        </p:nvSpPr>
        <p:spPr>
          <a:xfrm>
            <a:off x="5303520" y="3291840"/>
            <a:ext cx="1097280" cy="1097280"/>
          </a:xfrm>
          <a:prstGeom prst="rect">
            <a:avLst/>
          </a:prstGeom>
          <a:noFill/>
          <a:ln/>
        </p:spPr>
        <p:txBody>
          <a:bodyPr wrap="square" rtlCol="0" anchor="ctr"/>
          <a:lstStyle/>
          <a:p>
            <a:pPr algn="ctr" indent="0" marL="0">
              <a:buNone/>
            </a:pPr>
            <a:r>
              <a:rPr lang="en-US" sz="1100" dirty="0">
                <a:solidFill>
                  <a:srgbClr val="2D3436"/>
                </a:solidFill>
                <a:latin typeface="Arial" pitchFamily="34" charset="0"/>
                <a:ea typeface="Arial" pitchFamily="34" charset="-122"/>
                <a:cs typeface="Arial" pitchFamily="34" charset="-120"/>
              </a:rPr>
              <a:t>Generative AI</a:t>
            </a:r>
            <a:endParaRPr lang="en-US" sz="1100" dirty="0"/>
          </a:p>
          <a:p>
            <a:pPr algn="ctr" indent="0" marL="0">
              <a:buNone/>
            </a:pPr>
            <a:r>
              <a:rPr lang="en-US" sz="1100" dirty="0">
                <a:solidFill>
                  <a:srgbClr val="2D3436"/>
                </a:solidFill>
                <a:latin typeface="Arial" pitchFamily="34" charset="0"/>
                <a:ea typeface="Arial" pitchFamily="34" charset="-122"/>
                <a:cs typeface="Arial" pitchFamily="34" charset="-120"/>
              </a:rPr>
              <a:t>Enters Healthcare</a:t>
            </a:r>
            <a:endParaRPr lang="en-US" sz="1100" dirty="0"/>
          </a:p>
        </p:txBody>
      </p:sp>
      <p:sp>
        <p:nvSpPr>
          <p:cNvPr id="17" name="Shape 15"/>
          <p:cNvSpPr/>
          <p:nvPr/>
        </p:nvSpPr>
        <p:spPr>
          <a:xfrm>
            <a:off x="7132320" y="2743200"/>
            <a:ext cx="365760" cy="365760"/>
          </a:xfrm>
          <a:prstGeom prst="ellipse">
            <a:avLst/>
          </a:prstGeom>
          <a:solidFill>
            <a:srgbClr val="E8913A"/>
          </a:solidFill>
          <a:ln/>
        </p:spPr>
      </p:sp>
      <p:sp>
        <p:nvSpPr>
          <p:cNvPr id="18" name="Text 16"/>
          <p:cNvSpPr/>
          <p:nvPr/>
        </p:nvSpPr>
        <p:spPr>
          <a:xfrm>
            <a:off x="7040880" y="2011680"/>
            <a:ext cx="548640" cy="274320"/>
          </a:xfrm>
          <a:prstGeom prst="rect">
            <a:avLst/>
          </a:prstGeom>
          <a:noFill/>
          <a:ln/>
        </p:spPr>
        <p:txBody>
          <a:bodyPr wrap="square" rtlCol="0" anchor="ctr"/>
          <a:lstStyle/>
          <a:p>
            <a:pPr algn="ctr" indent="0" marL="0">
              <a:buNone/>
            </a:pPr>
            <a:r>
              <a:rPr lang="en-US" sz="1400" b="1" dirty="0">
                <a:solidFill>
                  <a:srgbClr val="E8913A"/>
                </a:solidFill>
                <a:latin typeface="Arial" pitchFamily="34" charset="0"/>
                <a:ea typeface="Arial" pitchFamily="34" charset="-122"/>
                <a:cs typeface="Arial" pitchFamily="34" charset="-120"/>
              </a:rPr>
              <a:t>2026</a:t>
            </a:r>
            <a:endParaRPr lang="en-US" sz="1400" dirty="0"/>
          </a:p>
        </p:txBody>
      </p:sp>
      <p:sp>
        <p:nvSpPr>
          <p:cNvPr id="19" name="Text 17"/>
          <p:cNvSpPr/>
          <p:nvPr/>
        </p:nvSpPr>
        <p:spPr>
          <a:xfrm>
            <a:off x="6858000" y="3291840"/>
            <a:ext cx="1097280" cy="1097280"/>
          </a:xfrm>
          <a:prstGeom prst="rect">
            <a:avLst/>
          </a:prstGeom>
          <a:noFill/>
          <a:ln/>
        </p:spPr>
        <p:txBody>
          <a:bodyPr wrap="square" rtlCol="0" anchor="ctr"/>
          <a:lstStyle/>
          <a:p>
            <a:pPr algn="ctr" indent="0" marL="0">
              <a:buNone/>
            </a:pPr>
            <a:r>
              <a:rPr lang="en-US" sz="1100" dirty="0">
                <a:solidFill>
                  <a:srgbClr val="2D3436"/>
                </a:solidFill>
                <a:latin typeface="Arial" pitchFamily="34" charset="0"/>
                <a:ea typeface="Arial" pitchFamily="34" charset="-122"/>
                <a:cs typeface="Arial" pitchFamily="34" charset="-120"/>
              </a:rPr>
              <a:t>AI Agents Deployed</a:t>
            </a:r>
            <a:endParaRPr lang="en-US" sz="1100" dirty="0"/>
          </a:p>
          <a:p>
            <a:pPr algn="ctr" indent="0" marL="0">
              <a:buNone/>
            </a:pPr>
            <a:r>
              <a:rPr lang="en-US" sz="1100" dirty="0">
                <a:solidFill>
                  <a:srgbClr val="2D3436"/>
                </a:solidFill>
                <a:latin typeface="Arial" pitchFamily="34" charset="0"/>
                <a:ea typeface="Arial" pitchFamily="34" charset="-122"/>
                <a:cs typeface="Arial" pitchFamily="34" charset="-120"/>
              </a:rPr>
              <a:t>in Hospitals</a:t>
            </a:r>
            <a:endParaRPr lang="en-US" sz="1100" dirty="0"/>
          </a:p>
        </p:txBody>
      </p:sp>
      <p:sp>
        <p:nvSpPr>
          <p:cNvPr id="20" name="Shape 18"/>
          <p:cNvSpPr/>
          <p:nvPr/>
        </p:nvSpPr>
        <p:spPr>
          <a:xfrm>
            <a:off x="457200" y="5029200"/>
            <a:ext cx="8229600" cy="1097280"/>
          </a:xfrm>
          <a:prstGeom prst="rect">
            <a:avLst>
              <a:gd name="adj" fmla="val 8333"/>
            </a:avLst>
          </a:prstGeom>
          <a:solidFill>
            <a:srgbClr val="FFF8F0"/>
          </a:solidFill>
          <a:ln w="12700">
            <a:solidFill>
              <a:srgbClr val="E8913A"/>
            </a:solidFill>
            <a:prstDash val="solid"/>
          </a:ln>
        </p:spPr>
      </p:sp>
      <p:sp>
        <p:nvSpPr>
          <p:cNvPr id="21" name="Text 19"/>
          <p:cNvSpPr/>
          <p:nvPr/>
        </p:nvSpPr>
        <p:spPr>
          <a:xfrm>
            <a:off x="640080" y="5120640"/>
            <a:ext cx="7863840" cy="914400"/>
          </a:xfrm>
          <a:prstGeom prst="rect">
            <a:avLst/>
          </a:prstGeom>
          <a:noFill/>
          <a:ln/>
        </p:spPr>
        <p:txBody>
          <a:bodyPr wrap="square" rtlCol="0" anchor="ctr"/>
          <a:lstStyle/>
          <a:p>
            <a:pPr indent="0" marL="0">
              <a:buNone/>
            </a:pPr>
            <a:r>
              <a:rPr lang="en-US" sz="1400" b="1" dirty="0">
                <a:solidFill>
                  <a:srgbClr val="E8913A"/>
                </a:solidFill>
                <a:latin typeface="Arial" pitchFamily="34" charset="0"/>
                <a:ea typeface="Arial" pitchFamily="34" charset="-122"/>
                <a:cs typeface="Arial" pitchFamily="34" charset="-120"/>
              </a:rPr>
              <a:t>🎯 Key Milestone: 2026 marks the first deployment of autonomous AI agents in hospital workflows</a:t>
            </a:r>
            <a:endParaRPr lang="en-US" sz="1400" dirty="0"/>
          </a:p>
        </p:txBody>
      </p:sp>
      <p:sp>
        <p:nvSpPr>
          <p:cNvPr id="22" name="Text 20"/>
          <p:cNvSpPr/>
          <p:nvPr/>
        </p:nvSpPr>
        <p:spPr>
          <a:xfrm>
            <a:off x="457200" y="6400800"/>
            <a:ext cx="8229600" cy="274320"/>
          </a:xfrm>
          <a:prstGeom prst="rect">
            <a:avLst/>
          </a:prstGeom>
          <a:noFill/>
          <a:ln/>
        </p:spPr>
        <p:txBody>
          <a:bodyPr wrap="square" rtlCol="0" anchor="ctr"/>
          <a:lstStyle/>
          <a:p>
            <a:pPr indent="0" marL="0">
              <a:buNone/>
            </a:pPr>
            <a:r>
              <a:rPr lang="en-US" sz="900" dirty="0">
                <a:solidFill>
                  <a:srgbClr val="999999"/>
                </a:solidFill>
                <a:latin typeface="Arial" pitchFamily="34" charset="0"/>
                <a:ea typeface="Arial" pitchFamily="34" charset="-122"/>
                <a:cs typeface="Arial" pitchFamily="34" charset="-120"/>
              </a:rPr>
              <a:t>AI in Healthcare • 2026 Market Analysis</a:t>
            </a:r>
            <a:endParaRPr lang="en-US" sz="9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spTree>
      <p:nvGrpSpPr>
        <p:cNvPr id="1" name=""/>
        <p:cNvGrpSpPr/>
        <p:nvPr/>
      </p:nvGrpSpPr>
      <p:grpSpPr>
        <a:xfrm>
          <a:off x="0" y="0"/>
          <a:ext cx="0" cy="0"/>
          <a:chOff x="0" y="0"/>
          <a:chExt cx="0" cy="0"/>
        </a:xfrm>
      </p:grpSpPr>
      <p:sp>
        <p:nvSpPr>
          <p:cNvPr id="2" name="Shape 0"/>
          <p:cNvSpPr/>
          <p:nvPr/>
        </p:nvSpPr>
        <p:spPr>
          <a:xfrm>
            <a:off x="0" y="0"/>
            <a:ext cx="9144000" cy="1097280"/>
          </a:xfrm>
          <a:prstGeom prst="rect">
            <a:avLst/>
          </a:prstGeom>
          <a:solidFill>
            <a:srgbClr val="0D1B2A"/>
          </a:solidFill>
          <a:ln/>
        </p:spPr>
      </p:sp>
      <p:sp>
        <p:nvSpPr>
          <p:cNvPr id="3" name="Text 1"/>
          <p:cNvSpPr/>
          <p:nvPr/>
        </p:nvSpPr>
        <p:spPr>
          <a:xfrm>
            <a:off x="457200" y="274320"/>
            <a:ext cx="8229600" cy="548640"/>
          </a:xfrm>
          <a:prstGeom prst="rect">
            <a:avLst/>
          </a:prstGeom>
          <a:noFill/>
          <a:ln/>
        </p:spPr>
        <p:txBody>
          <a:bodyPr wrap="square" rtlCol="0" anchor="ctr"/>
          <a:lstStyle/>
          <a:p>
            <a:pPr indent="0" marL="0">
              <a:buNone/>
            </a:pPr>
            <a:r>
              <a:rPr lang="en-US" sz="2800" b="1" dirty="0">
                <a:solidFill>
                  <a:srgbClr val="FFFFFF"/>
                </a:solidFill>
                <a:latin typeface="Arial" pitchFamily="34" charset="0"/>
                <a:ea typeface="Arial" pitchFamily="34" charset="-122"/>
                <a:cs typeface="Arial" pitchFamily="34" charset="-120"/>
              </a:rPr>
              <a:t>AI Technology Comparison</a:t>
            </a:r>
            <a:endParaRPr lang="en-US" sz="2800" dirty="0"/>
          </a:p>
        </p:txBody>
      </p:sp>
      <p:graphicFrame>
        <p:nvGraphicFramePr>
          <p:cNvPr id="9" name="Table 0"/>
          <p:cNvGraphicFramePr>
            <a:graphicFrameLocks noGrp="1"/>
          </p:cNvGraphicFramePr>
          <p:nvPr>
            <p:extLst>
              <p:ext uri="{D42A27DB-BD31-4B8C-83A1-F6EECF244321}">
                <p14:modId xmlns:p14="http://schemas.microsoft.com/office/powerpoint/2010/main" val="1579011935"/>
              </p:ext>
            </p:extLst>
          </p:nvPr>
        </p:nvGraphicFramePr>
        <p:xfrm>
          <a:off x="457200" y="1463040"/>
          <a:ext cx="8229600" cy="3657600"/>
        </p:xfrm>
        <a:graphic>
          <a:graphicData uri="http://schemas.openxmlformats.org/drawingml/2006/table">
            <a:tbl>
              <a:tblPr/>
              <a:tblGrid>
                <a:gridCol w="1828800"/>
                <a:gridCol w="1371600"/>
                <a:gridCol w="1371600"/>
                <a:gridCol w="1828800"/>
                <a:gridCol w="1828800"/>
              </a:tblGrid>
              <a:tr h="731520">
                <a:tc>
                  <a:txBody>
                    <a:bodyPr/>
                    <a:lstStyle/>
                    <a:p>
                      <a:pPr indent="0" marL="0">
                        <a:buNone/>
                      </a:pPr>
                      <a:r>
                        <a:rPr lang="en-US" sz="1200" dirty="0">
                          <a:solidFill>
                            <a:srgbClr val="2D3436"/>
                          </a:solidFill>
                          <a:latin typeface="Arial" pitchFamily="34" charset="0"/>
                          <a:ea typeface="Arial" pitchFamily="34" charset="-122"/>
                          <a:cs typeface="Arial" pitchFamily="34" charset="-120"/>
                        </a:rPr>
                        <a:t>Technology</a:t>
                      </a:r>
                      <a:endParaRPr lang="en-US" sz="1200" dirty="0">
                        <a:latin typeface="Arial" charset="0"/>
                        <a:ea typeface="Arial" charset="0"/>
                        <a:cs typeface="Arial" charset="0"/>
                      </a:endParaRPr>
                    </a:p>
                  </a:txBody>
                  <a:tcPr marL="91440" marR="91440" marT="45720" marB="45720">
                    <a:lnL w="6350" cap="flat" cmpd="sng" algn="ctr">
                      <a:solidFill>
                        <a:srgbClr val="DDDDDD"/>
                      </a:solidFill>
                      <a:prstDash val="solid"/>
                      <a:round/>
                      <a:headEnd type="none" w="med" len="med"/>
                      <a:tailEnd type="none" w="med" len="med"/>
                    </a:lnL>
                    <a:lnR w="6350" cap="flat" cmpd="sng" algn="ctr">
                      <a:solidFill>
                        <a:srgbClr val="DDDDDD"/>
                      </a:solidFill>
                      <a:prstDash val="solid"/>
                      <a:round/>
                      <a:headEnd type="none" w="med" len="med"/>
                      <a:tailEnd type="none" w="med" len="med"/>
                    </a:lnR>
                    <a:lnT w="6350" cap="flat" cmpd="sng" algn="ctr">
                      <a:solidFill>
                        <a:srgbClr val="DDDDDD"/>
                      </a:solidFill>
                      <a:prstDash val="solid"/>
                      <a:round/>
                      <a:headEnd type="none" w="med" len="med"/>
                      <a:tailEnd type="none" w="med" len="med"/>
                    </a:lnT>
                    <a:lnB w="6350" cap="flat" cmpd="sng" algn="ctr">
                      <a:solidFill>
                        <a:srgbClr val="DDDDDD"/>
                      </a:solidFill>
                      <a:prstDash val="solid"/>
                      <a:round/>
                      <a:headEnd type="none" w="med" len="med"/>
                      <a:tailEnd type="none" w="med" len="med"/>
                    </a:lnB>
                  </a:tcPr>
                </a:tc>
                <a:tc>
                  <a:txBody>
                    <a:bodyPr/>
                    <a:lstStyle/>
                    <a:p>
                      <a:pPr indent="0" marL="0">
                        <a:buNone/>
                      </a:pPr>
                      <a:r>
                        <a:rPr lang="en-US" sz="1200" dirty="0">
                          <a:solidFill>
                            <a:srgbClr val="2D3436"/>
                          </a:solidFill>
                          <a:latin typeface="Arial" pitchFamily="34" charset="0"/>
                          <a:ea typeface="Arial" pitchFamily="34" charset="-122"/>
                          <a:cs typeface="Arial" pitchFamily="34" charset="-120"/>
                        </a:rPr>
                        <a:t>Accuracy</a:t>
                      </a:r>
                      <a:endParaRPr lang="en-US" sz="1200" dirty="0">
                        <a:latin typeface="Arial" charset="0"/>
                        <a:ea typeface="Arial" charset="0"/>
                        <a:cs typeface="Arial" charset="0"/>
                      </a:endParaRPr>
                    </a:p>
                  </a:txBody>
                  <a:tcPr marL="91440" marR="91440" marT="45720" marB="45720">
                    <a:lnL w="6350" cap="flat" cmpd="sng" algn="ctr">
                      <a:solidFill>
                        <a:srgbClr val="DDDDDD"/>
                      </a:solidFill>
                      <a:prstDash val="solid"/>
                      <a:round/>
                      <a:headEnd type="none" w="med" len="med"/>
                      <a:tailEnd type="none" w="med" len="med"/>
                    </a:lnL>
                    <a:lnR w="6350" cap="flat" cmpd="sng" algn="ctr">
                      <a:solidFill>
                        <a:srgbClr val="DDDDDD"/>
                      </a:solidFill>
                      <a:prstDash val="solid"/>
                      <a:round/>
                      <a:headEnd type="none" w="med" len="med"/>
                      <a:tailEnd type="none" w="med" len="med"/>
                    </a:lnR>
                    <a:lnT w="6350" cap="flat" cmpd="sng" algn="ctr">
                      <a:solidFill>
                        <a:srgbClr val="DDDDDD"/>
                      </a:solidFill>
                      <a:prstDash val="solid"/>
                      <a:round/>
                      <a:headEnd type="none" w="med" len="med"/>
                      <a:tailEnd type="none" w="med" len="med"/>
                    </a:lnT>
                    <a:lnB w="6350" cap="flat" cmpd="sng" algn="ctr">
                      <a:solidFill>
                        <a:srgbClr val="DDDDDD"/>
                      </a:solidFill>
                      <a:prstDash val="solid"/>
                      <a:round/>
                      <a:headEnd type="none" w="med" len="med"/>
                      <a:tailEnd type="none" w="med" len="med"/>
                    </a:lnB>
                  </a:tcPr>
                </a:tc>
                <a:tc>
                  <a:txBody>
                    <a:bodyPr/>
                    <a:lstStyle/>
                    <a:p>
                      <a:pPr indent="0" marL="0">
                        <a:buNone/>
                      </a:pPr>
                      <a:r>
                        <a:rPr lang="en-US" sz="1200" dirty="0">
                          <a:solidFill>
                            <a:srgbClr val="2D3436"/>
                          </a:solidFill>
                          <a:latin typeface="Arial" pitchFamily="34" charset="0"/>
                          <a:ea typeface="Arial" pitchFamily="34" charset="-122"/>
                          <a:cs typeface="Arial" pitchFamily="34" charset="-120"/>
                        </a:rPr>
                        <a:t>Adoption Rate</a:t>
                      </a:r>
                      <a:endParaRPr lang="en-US" sz="1200" dirty="0">
                        <a:latin typeface="Arial" charset="0"/>
                        <a:ea typeface="Arial" charset="0"/>
                        <a:cs typeface="Arial" charset="0"/>
                      </a:endParaRPr>
                    </a:p>
                  </a:txBody>
                  <a:tcPr marL="91440" marR="91440" marT="45720" marB="45720">
                    <a:lnL w="6350" cap="flat" cmpd="sng" algn="ctr">
                      <a:solidFill>
                        <a:srgbClr val="DDDDDD"/>
                      </a:solidFill>
                      <a:prstDash val="solid"/>
                      <a:round/>
                      <a:headEnd type="none" w="med" len="med"/>
                      <a:tailEnd type="none" w="med" len="med"/>
                    </a:lnL>
                    <a:lnR w="6350" cap="flat" cmpd="sng" algn="ctr">
                      <a:solidFill>
                        <a:srgbClr val="DDDDDD"/>
                      </a:solidFill>
                      <a:prstDash val="solid"/>
                      <a:round/>
                      <a:headEnd type="none" w="med" len="med"/>
                      <a:tailEnd type="none" w="med" len="med"/>
                    </a:lnR>
                    <a:lnT w="6350" cap="flat" cmpd="sng" algn="ctr">
                      <a:solidFill>
                        <a:srgbClr val="DDDDDD"/>
                      </a:solidFill>
                      <a:prstDash val="solid"/>
                      <a:round/>
                      <a:headEnd type="none" w="med" len="med"/>
                      <a:tailEnd type="none" w="med" len="med"/>
                    </a:lnT>
                    <a:lnB w="6350" cap="flat" cmpd="sng" algn="ctr">
                      <a:solidFill>
                        <a:srgbClr val="DDDDDD"/>
                      </a:solidFill>
                      <a:prstDash val="solid"/>
                      <a:round/>
                      <a:headEnd type="none" w="med" len="med"/>
                      <a:tailEnd type="none" w="med" len="med"/>
                    </a:lnB>
                  </a:tcPr>
                </a:tc>
                <a:tc>
                  <a:txBody>
                    <a:bodyPr/>
                    <a:lstStyle/>
                    <a:p>
                      <a:pPr indent="0" marL="0">
                        <a:buNone/>
                      </a:pPr>
                      <a:r>
                        <a:rPr lang="en-US" sz="1200" dirty="0">
                          <a:solidFill>
                            <a:srgbClr val="2D3436"/>
                          </a:solidFill>
                          <a:latin typeface="Arial" pitchFamily="34" charset="0"/>
                          <a:ea typeface="Arial" pitchFamily="34" charset="-122"/>
                          <a:cs typeface="Arial" pitchFamily="34" charset="-120"/>
                        </a:rPr>
                        <a:t>Cost Savings</a:t>
                      </a:r>
                      <a:endParaRPr lang="en-US" sz="1200" dirty="0">
                        <a:latin typeface="Arial" charset="0"/>
                        <a:ea typeface="Arial" charset="0"/>
                        <a:cs typeface="Arial" charset="0"/>
                      </a:endParaRPr>
                    </a:p>
                  </a:txBody>
                  <a:tcPr marL="91440" marR="91440" marT="45720" marB="45720">
                    <a:lnL w="6350" cap="flat" cmpd="sng" algn="ctr">
                      <a:solidFill>
                        <a:srgbClr val="DDDDDD"/>
                      </a:solidFill>
                      <a:prstDash val="solid"/>
                      <a:round/>
                      <a:headEnd type="none" w="med" len="med"/>
                      <a:tailEnd type="none" w="med" len="med"/>
                    </a:lnL>
                    <a:lnR w="6350" cap="flat" cmpd="sng" algn="ctr">
                      <a:solidFill>
                        <a:srgbClr val="DDDDDD"/>
                      </a:solidFill>
                      <a:prstDash val="solid"/>
                      <a:round/>
                      <a:headEnd type="none" w="med" len="med"/>
                      <a:tailEnd type="none" w="med" len="med"/>
                    </a:lnR>
                    <a:lnT w="6350" cap="flat" cmpd="sng" algn="ctr">
                      <a:solidFill>
                        <a:srgbClr val="DDDDDD"/>
                      </a:solidFill>
                      <a:prstDash val="solid"/>
                      <a:round/>
                      <a:headEnd type="none" w="med" len="med"/>
                      <a:tailEnd type="none" w="med" len="med"/>
                    </a:lnT>
                    <a:lnB w="6350" cap="flat" cmpd="sng" algn="ctr">
                      <a:solidFill>
                        <a:srgbClr val="DDDDDD"/>
                      </a:solidFill>
                      <a:prstDash val="solid"/>
                      <a:round/>
                      <a:headEnd type="none" w="med" len="med"/>
                      <a:tailEnd type="none" w="med" len="med"/>
                    </a:lnB>
                  </a:tcPr>
                </a:tc>
                <a:tc>
                  <a:txBody>
                    <a:bodyPr/>
                    <a:lstStyle/>
                    <a:p>
                      <a:pPr indent="0" marL="0">
                        <a:buNone/>
                      </a:pPr>
                      <a:r>
                        <a:rPr lang="en-US" sz="1200" dirty="0">
                          <a:solidFill>
                            <a:srgbClr val="2D3436"/>
                          </a:solidFill>
                          <a:latin typeface="Arial" pitchFamily="34" charset="0"/>
                          <a:ea typeface="Arial" pitchFamily="34" charset="-122"/>
                          <a:cs typeface="Arial" pitchFamily="34" charset="-120"/>
                        </a:rPr>
                        <a:t>Implementation</a:t>
                      </a:r>
                      <a:endParaRPr lang="en-US" sz="1200" dirty="0">
                        <a:latin typeface="Arial" charset="0"/>
                        <a:ea typeface="Arial" charset="0"/>
                        <a:cs typeface="Arial" charset="0"/>
                      </a:endParaRPr>
                    </a:p>
                  </a:txBody>
                  <a:tcPr marL="91440" marR="91440" marT="45720" marB="45720">
                    <a:lnL w="6350" cap="flat" cmpd="sng" algn="ctr">
                      <a:solidFill>
                        <a:srgbClr val="DDDDDD"/>
                      </a:solidFill>
                      <a:prstDash val="solid"/>
                      <a:round/>
                      <a:headEnd type="none" w="med" len="med"/>
                      <a:tailEnd type="none" w="med" len="med"/>
                    </a:lnL>
                    <a:lnR w="6350" cap="flat" cmpd="sng" algn="ctr">
                      <a:solidFill>
                        <a:srgbClr val="DDDDDD"/>
                      </a:solidFill>
                      <a:prstDash val="solid"/>
                      <a:round/>
                      <a:headEnd type="none" w="med" len="med"/>
                      <a:tailEnd type="none" w="med" len="med"/>
                    </a:lnR>
                    <a:lnT w="6350" cap="flat" cmpd="sng" algn="ctr">
                      <a:solidFill>
                        <a:srgbClr val="DDDDDD"/>
                      </a:solidFill>
                      <a:prstDash val="solid"/>
                      <a:round/>
                      <a:headEnd type="none" w="med" len="med"/>
                      <a:tailEnd type="none" w="med" len="med"/>
                    </a:lnT>
                    <a:lnB w="6350" cap="flat" cmpd="sng" algn="ctr">
                      <a:solidFill>
                        <a:srgbClr val="DDDDDD"/>
                      </a:solidFill>
                      <a:prstDash val="solid"/>
                      <a:round/>
                      <a:headEnd type="none" w="med" len="med"/>
                      <a:tailEnd type="none" w="med" len="med"/>
                    </a:lnB>
                  </a:tcPr>
                </a:tc>
              </a:tr>
              <a:tr h="731520">
                <a:tc>
                  <a:txBody>
                    <a:bodyPr/>
                    <a:lstStyle/>
                    <a:p>
                      <a:pPr indent="0" marL="0">
                        <a:buNone/>
                      </a:pPr>
                      <a:r>
                        <a:rPr lang="en-US" sz="1200" dirty="0">
                          <a:solidFill>
                            <a:srgbClr val="2D3436"/>
                          </a:solidFill>
                          <a:latin typeface="Arial" pitchFamily="34" charset="0"/>
                          <a:ea typeface="Arial" pitchFamily="34" charset="-122"/>
                          <a:cs typeface="Arial" pitchFamily="34" charset="-120"/>
                        </a:rPr>
                        <a:t>Diagnostic AI</a:t>
                      </a:r>
                      <a:endParaRPr lang="en-US" sz="1200" dirty="0">
                        <a:latin typeface="Arial" charset="0"/>
                        <a:ea typeface="Arial" charset="0"/>
                        <a:cs typeface="Arial" charset="0"/>
                      </a:endParaRPr>
                    </a:p>
                  </a:txBody>
                  <a:tcPr marL="91440" marR="91440" marT="45720" marB="45720">
                    <a:lnL w="6350" cap="flat" cmpd="sng" algn="ctr">
                      <a:solidFill>
                        <a:srgbClr val="DDDDDD"/>
                      </a:solidFill>
                      <a:prstDash val="solid"/>
                      <a:round/>
                      <a:headEnd type="none" w="med" len="med"/>
                      <a:tailEnd type="none" w="med" len="med"/>
                    </a:lnL>
                    <a:lnR w="6350" cap="flat" cmpd="sng" algn="ctr">
                      <a:solidFill>
                        <a:srgbClr val="DDDDDD"/>
                      </a:solidFill>
                      <a:prstDash val="solid"/>
                      <a:round/>
                      <a:headEnd type="none" w="med" len="med"/>
                      <a:tailEnd type="none" w="med" len="med"/>
                    </a:lnR>
                    <a:lnT w="6350" cap="flat" cmpd="sng" algn="ctr">
                      <a:solidFill>
                        <a:srgbClr val="DDDDDD"/>
                      </a:solidFill>
                      <a:prstDash val="solid"/>
                      <a:round/>
                      <a:headEnd type="none" w="med" len="med"/>
                      <a:tailEnd type="none" w="med" len="med"/>
                    </a:lnT>
                    <a:lnB w="6350" cap="flat" cmpd="sng" algn="ctr">
                      <a:solidFill>
                        <a:srgbClr val="DDDDDD"/>
                      </a:solidFill>
                      <a:prstDash val="solid"/>
                      <a:round/>
                      <a:headEnd type="none" w="med" len="med"/>
                      <a:tailEnd type="none" w="med" len="med"/>
                    </a:lnB>
                  </a:tcPr>
                </a:tc>
                <a:tc>
                  <a:txBody>
                    <a:bodyPr/>
                    <a:lstStyle/>
                    <a:p>
                      <a:pPr indent="0" marL="0">
                        <a:buNone/>
                      </a:pPr>
                      <a:r>
                        <a:rPr lang="en-US" sz="1200" dirty="0">
                          <a:solidFill>
                            <a:srgbClr val="2D3436"/>
                          </a:solidFill>
                          <a:latin typeface="Arial" pitchFamily="34" charset="0"/>
                          <a:ea typeface="Arial" pitchFamily="34" charset="-122"/>
                          <a:cs typeface="Arial" pitchFamily="34" charset="-120"/>
                        </a:rPr>
                        <a:t>94%</a:t>
                      </a:r>
                      <a:endParaRPr lang="en-US" sz="1200" dirty="0">
                        <a:latin typeface="Arial" charset="0"/>
                        <a:ea typeface="Arial" charset="0"/>
                        <a:cs typeface="Arial" charset="0"/>
                      </a:endParaRPr>
                    </a:p>
                  </a:txBody>
                  <a:tcPr marL="91440" marR="91440" marT="45720" marB="45720">
                    <a:lnL w="6350" cap="flat" cmpd="sng" algn="ctr">
                      <a:solidFill>
                        <a:srgbClr val="DDDDDD"/>
                      </a:solidFill>
                      <a:prstDash val="solid"/>
                      <a:round/>
                      <a:headEnd type="none" w="med" len="med"/>
                      <a:tailEnd type="none" w="med" len="med"/>
                    </a:lnL>
                    <a:lnR w="6350" cap="flat" cmpd="sng" algn="ctr">
                      <a:solidFill>
                        <a:srgbClr val="DDDDDD"/>
                      </a:solidFill>
                      <a:prstDash val="solid"/>
                      <a:round/>
                      <a:headEnd type="none" w="med" len="med"/>
                      <a:tailEnd type="none" w="med" len="med"/>
                    </a:lnR>
                    <a:lnT w="6350" cap="flat" cmpd="sng" algn="ctr">
                      <a:solidFill>
                        <a:srgbClr val="DDDDDD"/>
                      </a:solidFill>
                      <a:prstDash val="solid"/>
                      <a:round/>
                      <a:headEnd type="none" w="med" len="med"/>
                      <a:tailEnd type="none" w="med" len="med"/>
                    </a:lnT>
                    <a:lnB w="6350" cap="flat" cmpd="sng" algn="ctr">
                      <a:solidFill>
                        <a:srgbClr val="DDDDDD"/>
                      </a:solidFill>
                      <a:prstDash val="solid"/>
                      <a:round/>
                      <a:headEnd type="none" w="med" len="med"/>
                      <a:tailEnd type="none" w="med" len="med"/>
                    </a:lnB>
                  </a:tcPr>
                </a:tc>
                <a:tc>
                  <a:txBody>
                    <a:bodyPr/>
                    <a:lstStyle/>
                    <a:p>
                      <a:pPr indent="0" marL="0">
                        <a:buNone/>
                      </a:pPr>
                      <a:r>
                        <a:rPr lang="en-US" sz="1200" dirty="0">
                          <a:solidFill>
                            <a:srgbClr val="2D3436"/>
                          </a:solidFill>
                          <a:latin typeface="Arial" pitchFamily="34" charset="0"/>
                          <a:ea typeface="Arial" pitchFamily="34" charset="-122"/>
                          <a:cs typeface="Arial" pitchFamily="34" charset="-120"/>
                        </a:rPr>
                        <a:t>68%</a:t>
                      </a:r>
                      <a:endParaRPr lang="en-US" sz="1200" dirty="0">
                        <a:latin typeface="Arial" charset="0"/>
                        <a:ea typeface="Arial" charset="0"/>
                        <a:cs typeface="Arial" charset="0"/>
                      </a:endParaRPr>
                    </a:p>
                  </a:txBody>
                  <a:tcPr marL="91440" marR="91440" marT="45720" marB="45720">
                    <a:lnL w="6350" cap="flat" cmpd="sng" algn="ctr">
                      <a:solidFill>
                        <a:srgbClr val="DDDDDD"/>
                      </a:solidFill>
                      <a:prstDash val="solid"/>
                      <a:round/>
                      <a:headEnd type="none" w="med" len="med"/>
                      <a:tailEnd type="none" w="med" len="med"/>
                    </a:lnL>
                    <a:lnR w="6350" cap="flat" cmpd="sng" algn="ctr">
                      <a:solidFill>
                        <a:srgbClr val="DDDDDD"/>
                      </a:solidFill>
                      <a:prstDash val="solid"/>
                      <a:round/>
                      <a:headEnd type="none" w="med" len="med"/>
                      <a:tailEnd type="none" w="med" len="med"/>
                    </a:lnR>
                    <a:lnT w="6350" cap="flat" cmpd="sng" algn="ctr">
                      <a:solidFill>
                        <a:srgbClr val="DDDDDD"/>
                      </a:solidFill>
                      <a:prstDash val="solid"/>
                      <a:round/>
                      <a:headEnd type="none" w="med" len="med"/>
                      <a:tailEnd type="none" w="med" len="med"/>
                    </a:lnT>
                    <a:lnB w="6350" cap="flat" cmpd="sng" algn="ctr">
                      <a:solidFill>
                        <a:srgbClr val="DDDDDD"/>
                      </a:solidFill>
                      <a:prstDash val="solid"/>
                      <a:round/>
                      <a:headEnd type="none" w="med" len="med"/>
                      <a:tailEnd type="none" w="med" len="med"/>
                    </a:lnB>
                  </a:tcPr>
                </a:tc>
                <a:tc>
                  <a:txBody>
                    <a:bodyPr/>
                    <a:lstStyle/>
                    <a:p>
                      <a:pPr indent="0" marL="0">
                        <a:buNone/>
                      </a:pPr>
                      <a:r>
                        <a:rPr lang="en-US" sz="1200" dirty="0">
                          <a:solidFill>
                            <a:srgbClr val="2D3436"/>
                          </a:solidFill>
                          <a:latin typeface="Arial" pitchFamily="34" charset="0"/>
                          <a:ea typeface="Arial" pitchFamily="34" charset="-122"/>
                          <a:cs typeface="Arial" pitchFamily="34" charset="-120"/>
                        </a:rPr>
                        <a:t>$2.4M/yr</a:t>
                      </a:r>
                      <a:endParaRPr lang="en-US" sz="1200" dirty="0">
                        <a:latin typeface="Arial" charset="0"/>
                        <a:ea typeface="Arial" charset="0"/>
                        <a:cs typeface="Arial" charset="0"/>
                      </a:endParaRPr>
                    </a:p>
                  </a:txBody>
                  <a:tcPr marL="91440" marR="91440" marT="45720" marB="45720">
                    <a:lnL w="6350" cap="flat" cmpd="sng" algn="ctr">
                      <a:solidFill>
                        <a:srgbClr val="DDDDDD"/>
                      </a:solidFill>
                      <a:prstDash val="solid"/>
                      <a:round/>
                      <a:headEnd type="none" w="med" len="med"/>
                      <a:tailEnd type="none" w="med" len="med"/>
                    </a:lnL>
                    <a:lnR w="6350" cap="flat" cmpd="sng" algn="ctr">
                      <a:solidFill>
                        <a:srgbClr val="DDDDDD"/>
                      </a:solidFill>
                      <a:prstDash val="solid"/>
                      <a:round/>
                      <a:headEnd type="none" w="med" len="med"/>
                      <a:tailEnd type="none" w="med" len="med"/>
                    </a:lnR>
                    <a:lnT w="6350" cap="flat" cmpd="sng" algn="ctr">
                      <a:solidFill>
                        <a:srgbClr val="DDDDDD"/>
                      </a:solidFill>
                      <a:prstDash val="solid"/>
                      <a:round/>
                      <a:headEnd type="none" w="med" len="med"/>
                      <a:tailEnd type="none" w="med" len="med"/>
                    </a:lnT>
                    <a:lnB w="6350" cap="flat" cmpd="sng" algn="ctr">
                      <a:solidFill>
                        <a:srgbClr val="DDDDDD"/>
                      </a:solidFill>
                      <a:prstDash val="solid"/>
                      <a:round/>
                      <a:headEnd type="none" w="med" len="med"/>
                      <a:tailEnd type="none" w="med" len="med"/>
                    </a:lnB>
                  </a:tcPr>
                </a:tc>
                <a:tc>
                  <a:txBody>
                    <a:bodyPr/>
                    <a:lstStyle/>
                    <a:p>
                      <a:pPr indent="0" marL="0">
                        <a:buNone/>
                      </a:pPr>
                      <a:r>
                        <a:rPr lang="en-US" sz="1200" dirty="0">
                          <a:solidFill>
                            <a:srgbClr val="2D3436"/>
                          </a:solidFill>
                          <a:latin typeface="Arial" pitchFamily="34" charset="0"/>
                          <a:ea typeface="Arial" pitchFamily="34" charset="-122"/>
                          <a:cs typeface="Arial" pitchFamily="34" charset="-120"/>
                        </a:rPr>
                        <a:t>6-12 months</a:t>
                      </a:r>
                      <a:endParaRPr lang="en-US" sz="1200" dirty="0">
                        <a:latin typeface="Arial" charset="0"/>
                        <a:ea typeface="Arial" charset="0"/>
                        <a:cs typeface="Arial" charset="0"/>
                      </a:endParaRPr>
                    </a:p>
                  </a:txBody>
                  <a:tcPr marL="91440" marR="91440" marT="45720" marB="45720">
                    <a:lnL w="6350" cap="flat" cmpd="sng" algn="ctr">
                      <a:solidFill>
                        <a:srgbClr val="DDDDDD"/>
                      </a:solidFill>
                      <a:prstDash val="solid"/>
                      <a:round/>
                      <a:headEnd type="none" w="med" len="med"/>
                      <a:tailEnd type="none" w="med" len="med"/>
                    </a:lnL>
                    <a:lnR w="6350" cap="flat" cmpd="sng" algn="ctr">
                      <a:solidFill>
                        <a:srgbClr val="DDDDDD"/>
                      </a:solidFill>
                      <a:prstDash val="solid"/>
                      <a:round/>
                      <a:headEnd type="none" w="med" len="med"/>
                      <a:tailEnd type="none" w="med" len="med"/>
                    </a:lnR>
                    <a:lnT w="6350" cap="flat" cmpd="sng" algn="ctr">
                      <a:solidFill>
                        <a:srgbClr val="DDDDDD"/>
                      </a:solidFill>
                      <a:prstDash val="solid"/>
                      <a:round/>
                      <a:headEnd type="none" w="med" len="med"/>
                      <a:tailEnd type="none" w="med" len="med"/>
                    </a:lnT>
                    <a:lnB w="6350" cap="flat" cmpd="sng" algn="ctr">
                      <a:solidFill>
                        <a:srgbClr val="DDDDDD"/>
                      </a:solidFill>
                      <a:prstDash val="solid"/>
                      <a:round/>
                      <a:headEnd type="none" w="med" len="med"/>
                      <a:tailEnd type="none" w="med" len="med"/>
                    </a:lnB>
                  </a:tcPr>
                </a:tc>
              </a:tr>
              <a:tr h="731520">
                <a:tc>
                  <a:txBody>
                    <a:bodyPr/>
                    <a:lstStyle/>
                    <a:p>
                      <a:pPr indent="0" marL="0">
                        <a:buNone/>
                      </a:pPr>
                      <a:r>
                        <a:rPr lang="en-US" sz="1200" dirty="0">
                          <a:solidFill>
                            <a:srgbClr val="2D3436"/>
                          </a:solidFill>
                          <a:latin typeface="Arial" pitchFamily="34" charset="0"/>
                          <a:ea typeface="Arial" pitchFamily="34" charset="-122"/>
                          <a:cs typeface="Arial" pitchFamily="34" charset="-120"/>
                        </a:rPr>
                        <a:t>Predictive Analytics</a:t>
                      </a:r>
                      <a:endParaRPr lang="en-US" sz="1200" dirty="0">
                        <a:latin typeface="Arial" charset="0"/>
                        <a:ea typeface="Arial" charset="0"/>
                        <a:cs typeface="Arial" charset="0"/>
                      </a:endParaRPr>
                    </a:p>
                  </a:txBody>
                  <a:tcPr marL="91440" marR="91440" marT="45720" marB="45720">
                    <a:lnL w="6350" cap="flat" cmpd="sng" algn="ctr">
                      <a:solidFill>
                        <a:srgbClr val="DDDDDD"/>
                      </a:solidFill>
                      <a:prstDash val="solid"/>
                      <a:round/>
                      <a:headEnd type="none" w="med" len="med"/>
                      <a:tailEnd type="none" w="med" len="med"/>
                    </a:lnL>
                    <a:lnR w="6350" cap="flat" cmpd="sng" algn="ctr">
                      <a:solidFill>
                        <a:srgbClr val="DDDDDD"/>
                      </a:solidFill>
                      <a:prstDash val="solid"/>
                      <a:round/>
                      <a:headEnd type="none" w="med" len="med"/>
                      <a:tailEnd type="none" w="med" len="med"/>
                    </a:lnR>
                    <a:lnT w="6350" cap="flat" cmpd="sng" algn="ctr">
                      <a:solidFill>
                        <a:srgbClr val="DDDDDD"/>
                      </a:solidFill>
                      <a:prstDash val="solid"/>
                      <a:round/>
                      <a:headEnd type="none" w="med" len="med"/>
                      <a:tailEnd type="none" w="med" len="med"/>
                    </a:lnT>
                    <a:lnB w="6350" cap="flat" cmpd="sng" algn="ctr">
                      <a:solidFill>
                        <a:srgbClr val="DDDDDD"/>
                      </a:solidFill>
                      <a:prstDash val="solid"/>
                      <a:round/>
                      <a:headEnd type="none" w="med" len="med"/>
                      <a:tailEnd type="none" w="med" len="med"/>
                    </a:lnB>
                  </a:tcPr>
                </a:tc>
                <a:tc>
                  <a:txBody>
                    <a:bodyPr/>
                    <a:lstStyle/>
                    <a:p>
                      <a:pPr indent="0" marL="0">
                        <a:buNone/>
                      </a:pPr>
                      <a:r>
                        <a:rPr lang="en-US" sz="1200" dirty="0">
                          <a:solidFill>
                            <a:srgbClr val="2D3436"/>
                          </a:solidFill>
                          <a:latin typeface="Arial" pitchFamily="34" charset="0"/>
                          <a:ea typeface="Arial" pitchFamily="34" charset="-122"/>
                          <a:cs typeface="Arial" pitchFamily="34" charset="-120"/>
                        </a:rPr>
                        <a:t>87%</a:t>
                      </a:r>
                      <a:endParaRPr lang="en-US" sz="1200" dirty="0">
                        <a:latin typeface="Arial" charset="0"/>
                        <a:ea typeface="Arial" charset="0"/>
                        <a:cs typeface="Arial" charset="0"/>
                      </a:endParaRPr>
                    </a:p>
                  </a:txBody>
                  <a:tcPr marL="91440" marR="91440" marT="45720" marB="45720">
                    <a:lnL w="6350" cap="flat" cmpd="sng" algn="ctr">
                      <a:solidFill>
                        <a:srgbClr val="DDDDDD"/>
                      </a:solidFill>
                      <a:prstDash val="solid"/>
                      <a:round/>
                      <a:headEnd type="none" w="med" len="med"/>
                      <a:tailEnd type="none" w="med" len="med"/>
                    </a:lnL>
                    <a:lnR w="6350" cap="flat" cmpd="sng" algn="ctr">
                      <a:solidFill>
                        <a:srgbClr val="DDDDDD"/>
                      </a:solidFill>
                      <a:prstDash val="solid"/>
                      <a:round/>
                      <a:headEnd type="none" w="med" len="med"/>
                      <a:tailEnd type="none" w="med" len="med"/>
                    </a:lnR>
                    <a:lnT w="6350" cap="flat" cmpd="sng" algn="ctr">
                      <a:solidFill>
                        <a:srgbClr val="DDDDDD"/>
                      </a:solidFill>
                      <a:prstDash val="solid"/>
                      <a:round/>
                      <a:headEnd type="none" w="med" len="med"/>
                      <a:tailEnd type="none" w="med" len="med"/>
                    </a:lnT>
                    <a:lnB w="6350" cap="flat" cmpd="sng" algn="ctr">
                      <a:solidFill>
                        <a:srgbClr val="DDDDDD"/>
                      </a:solidFill>
                      <a:prstDash val="solid"/>
                      <a:round/>
                      <a:headEnd type="none" w="med" len="med"/>
                      <a:tailEnd type="none" w="med" len="med"/>
                    </a:lnB>
                  </a:tcPr>
                </a:tc>
                <a:tc>
                  <a:txBody>
                    <a:bodyPr/>
                    <a:lstStyle/>
                    <a:p>
                      <a:pPr indent="0" marL="0">
                        <a:buNone/>
                      </a:pPr>
                      <a:r>
                        <a:rPr lang="en-US" sz="1200" dirty="0">
                          <a:solidFill>
                            <a:srgbClr val="2D3436"/>
                          </a:solidFill>
                          <a:latin typeface="Arial" pitchFamily="34" charset="0"/>
                          <a:ea typeface="Arial" pitchFamily="34" charset="-122"/>
                          <a:cs typeface="Arial" pitchFamily="34" charset="-120"/>
                        </a:rPr>
                        <a:t>52%</a:t>
                      </a:r>
                      <a:endParaRPr lang="en-US" sz="1200" dirty="0">
                        <a:latin typeface="Arial" charset="0"/>
                        <a:ea typeface="Arial" charset="0"/>
                        <a:cs typeface="Arial" charset="0"/>
                      </a:endParaRPr>
                    </a:p>
                  </a:txBody>
                  <a:tcPr marL="91440" marR="91440" marT="45720" marB="45720">
                    <a:lnL w="6350" cap="flat" cmpd="sng" algn="ctr">
                      <a:solidFill>
                        <a:srgbClr val="DDDDDD"/>
                      </a:solidFill>
                      <a:prstDash val="solid"/>
                      <a:round/>
                      <a:headEnd type="none" w="med" len="med"/>
                      <a:tailEnd type="none" w="med" len="med"/>
                    </a:lnL>
                    <a:lnR w="6350" cap="flat" cmpd="sng" algn="ctr">
                      <a:solidFill>
                        <a:srgbClr val="DDDDDD"/>
                      </a:solidFill>
                      <a:prstDash val="solid"/>
                      <a:round/>
                      <a:headEnd type="none" w="med" len="med"/>
                      <a:tailEnd type="none" w="med" len="med"/>
                    </a:lnR>
                    <a:lnT w="6350" cap="flat" cmpd="sng" algn="ctr">
                      <a:solidFill>
                        <a:srgbClr val="DDDDDD"/>
                      </a:solidFill>
                      <a:prstDash val="solid"/>
                      <a:round/>
                      <a:headEnd type="none" w="med" len="med"/>
                      <a:tailEnd type="none" w="med" len="med"/>
                    </a:lnT>
                    <a:lnB w="6350" cap="flat" cmpd="sng" algn="ctr">
                      <a:solidFill>
                        <a:srgbClr val="DDDDDD"/>
                      </a:solidFill>
                      <a:prstDash val="solid"/>
                      <a:round/>
                      <a:headEnd type="none" w="med" len="med"/>
                      <a:tailEnd type="none" w="med" len="med"/>
                    </a:lnB>
                  </a:tcPr>
                </a:tc>
                <a:tc>
                  <a:txBody>
                    <a:bodyPr/>
                    <a:lstStyle/>
                    <a:p>
                      <a:pPr indent="0" marL="0">
                        <a:buNone/>
                      </a:pPr>
                      <a:r>
                        <a:rPr lang="en-US" sz="1200" dirty="0">
                          <a:solidFill>
                            <a:srgbClr val="2D3436"/>
                          </a:solidFill>
                          <a:latin typeface="Arial" pitchFamily="34" charset="0"/>
                          <a:ea typeface="Arial" pitchFamily="34" charset="-122"/>
                          <a:cs typeface="Arial" pitchFamily="34" charset="-120"/>
                        </a:rPr>
                        <a:t>$1.8M/yr</a:t>
                      </a:r>
                      <a:endParaRPr lang="en-US" sz="1200" dirty="0">
                        <a:latin typeface="Arial" charset="0"/>
                        <a:ea typeface="Arial" charset="0"/>
                        <a:cs typeface="Arial" charset="0"/>
                      </a:endParaRPr>
                    </a:p>
                  </a:txBody>
                  <a:tcPr marL="91440" marR="91440" marT="45720" marB="45720">
                    <a:lnL w="6350" cap="flat" cmpd="sng" algn="ctr">
                      <a:solidFill>
                        <a:srgbClr val="DDDDDD"/>
                      </a:solidFill>
                      <a:prstDash val="solid"/>
                      <a:round/>
                      <a:headEnd type="none" w="med" len="med"/>
                      <a:tailEnd type="none" w="med" len="med"/>
                    </a:lnL>
                    <a:lnR w="6350" cap="flat" cmpd="sng" algn="ctr">
                      <a:solidFill>
                        <a:srgbClr val="DDDDDD"/>
                      </a:solidFill>
                      <a:prstDash val="solid"/>
                      <a:round/>
                      <a:headEnd type="none" w="med" len="med"/>
                      <a:tailEnd type="none" w="med" len="med"/>
                    </a:lnR>
                    <a:lnT w="6350" cap="flat" cmpd="sng" algn="ctr">
                      <a:solidFill>
                        <a:srgbClr val="DDDDDD"/>
                      </a:solidFill>
                      <a:prstDash val="solid"/>
                      <a:round/>
                      <a:headEnd type="none" w="med" len="med"/>
                      <a:tailEnd type="none" w="med" len="med"/>
                    </a:lnT>
                    <a:lnB w="6350" cap="flat" cmpd="sng" algn="ctr">
                      <a:solidFill>
                        <a:srgbClr val="DDDDDD"/>
                      </a:solidFill>
                      <a:prstDash val="solid"/>
                      <a:round/>
                      <a:headEnd type="none" w="med" len="med"/>
                      <a:tailEnd type="none" w="med" len="med"/>
                    </a:lnB>
                  </a:tcPr>
                </a:tc>
                <a:tc>
                  <a:txBody>
                    <a:bodyPr/>
                    <a:lstStyle/>
                    <a:p>
                      <a:pPr indent="0" marL="0">
                        <a:buNone/>
                      </a:pPr>
                      <a:r>
                        <a:rPr lang="en-US" sz="1200" dirty="0">
                          <a:solidFill>
                            <a:srgbClr val="2D3436"/>
                          </a:solidFill>
                          <a:latin typeface="Arial" pitchFamily="34" charset="0"/>
                          <a:ea typeface="Arial" pitchFamily="34" charset="-122"/>
                          <a:cs typeface="Arial" pitchFamily="34" charset="-120"/>
                        </a:rPr>
                        <a:t>4-8 months</a:t>
                      </a:r>
                      <a:endParaRPr lang="en-US" sz="1200" dirty="0">
                        <a:latin typeface="Arial" charset="0"/>
                        <a:ea typeface="Arial" charset="0"/>
                        <a:cs typeface="Arial" charset="0"/>
                      </a:endParaRPr>
                    </a:p>
                  </a:txBody>
                  <a:tcPr marL="91440" marR="91440" marT="45720" marB="45720">
                    <a:lnL w="6350" cap="flat" cmpd="sng" algn="ctr">
                      <a:solidFill>
                        <a:srgbClr val="DDDDDD"/>
                      </a:solidFill>
                      <a:prstDash val="solid"/>
                      <a:round/>
                      <a:headEnd type="none" w="med" len="med"/>
                      <a:tailEnd type="none" w="med" len="med"/>
                    </a:lnL>
                    <a:lnR w="6350" cap="flat" cmpd="sng" algn="ctr">
                      <a:solidFill>
                        <a:srgbClr val="DDDDDD"/>
                      </a:solidFill>
                      <a:prstDash val="solid"/>
                      <a:round/>
                      <a:headEnd type="none" w="med" len="med"/>
                      <a:tailEnd type="none" w="med" len="med"/>
                    </a:lnR>
                    <a:lnT w="6350" cap="flat" cmpd="sng" algn="ctr">
                      <a:solidFill>
                        <a:srgbClr val="DDDDDD"/>
                      </a:solidFill>
                      <a:prstDash val="solid"/>
                      <a:round/>
                      <a:headEnd type="none" w="med" len="med"/>
                      <a:tailEnd type="none" w="med" len="med"/>
                    </a:lnT>
                    <a:lnB w="6350" cap="flat" cmpd="sng" algn="ctr">
                      <a:solidFill>
                        <a:srgbClr val="DDDDDD"/>
                      </a:solidFill>
                      <a:prstDash val="solid"/>
                      <a:round/>
                      <a:headEnd type="none" w="med" len="med"/>
                      <a:tailEnd type="none" w="med" len="med"/>
                    </a:lnB>
                  </a:tcPr>
                </a:tc>
              </a:tr>
              <a:tr h="731520">
                <a:tc>
                  <a:txBody>
                    <a:bodyPr/>
                    <a:lstStyle/>
                    <a:p>
                      <a:pPr indent="0" marL="0">
                        <a:buNone/>
                      </a:pPr>
                      <a:r>
                        <a:rPr lang="en-US" sz="1200" dirty="0">
                          <a:solidFill>
                            <a:srgbClr val="2D3436"/>
                          </a:solidFill>
                          <a:latin typeface="Arial" pitchFamily="34" charset="0"/>
                          <a:ea typeface="Arial" pitchFamily="34" charset="-122"/>
                          <a:cs typeface="Arial" pitchFamily="34" charset="-120"/>
                        </a:rPr>
                        <a:t>Virtual Assistants</a:t>
                      </a:r>
                      <a:endParaRPr lang="en-US" sz="1200" dirty="0">
                        <a:latin typeface="Arial" charset="0"/>
                        <a:ea typeface="Arial" charset="0"/>
                        <a:cs typeface="Arial" charset="0"/>
                      </a:endParaRPr>
                    </a:p>
                  </a:txBody>
                  <a:tcPr marL="91440" marR="91440" marT="45720" marB="45720">
                    <a:lnL w="6350" cap="flat" cmpd="sng" algn="ctr">
                      <a:solidFill>
                        <a:srgbClr val="DDDDDD"/>
                      </a:solidFill>
                      <a:prstDash val="solid"/>
                      <a:round/>
                      <a:headEnd type="none" w="med" len="med"/>
                      <a:tailEnd type="none" w="med" len="med"/>
                    </a:lnL>
                    <a:lnR w="6350" cap="flat" cmpd="sng" algn="ctr">
                      <a:solidFill>
                        <a:srgbClr val="DDDDDD"/>
                      </a:solidFill>
                      <a:prstDash val="solid"/>
                      <a:round/>
                      <a:headEnd type="none" w="med" len="med"/>
                      <a:tailEnd type="none" w="med" len="med"/>
                    </a:lnR>
                    <a:lnT w="6350" cap="flat" cmpd="sng" algn="ctr">
                      <a:solidFill>
                        <a:srgbClr val="DDDDDD"/>
                      </a:solidFill>
                      <a:prstDash val="solid"/>
                      <a:round/>
                      <a:headEnd type="none" w="med" len="med"/>
                      <a:tailEnd type="none" w="med" len="med"/>
                    </a:lnT>
                    <a:lnB w="6350" cap="flat" cmpd="sng" algn="ctr">
                      <a:solidFill>
                        <a:srgbClr val="DDDDDD"/>
                      </a:solidFill>
                      <a:prstDash val="solid"/>
                      <a:round/>
                      <a:headEnd type="none" w="med" len="med"/>
                      <a:tailEnd type="none" w="med" len="med"/>
                    </a:lnB>
                  </a:tcPr>
                </a:tc>
                <a:tc>
                  <a:txBody>
                    <a:bodyPr/>
                    <a:lstStyle/>
                    <a:p>
                      <a:pPr indent="0" marL="0">
                        <a:buNone/>
                      </a:pPr>
                      <a:r>
                        <a:rPr lang="en-US" sz="1200" dirty="0">
                          <a:solidFill>
                            <a:srgbClr val="2D3436"/>
                          </a:solidFill>
                          <a:latin typeface="Arial" pitchFamily="34" charset="0"/>
                          <a:ea typeface="Arial" pitchFamily="34" charset="-122"/>
                          <a:cs typeface="Arial" pitchFamily="34" charset="-120"/>
                        </a:rPr>
                        <a:t>89%</a:t>
                      </a:r>
                      <a:endParaRPr lang="en-US" sz="1200" dirty="0">
                        <a:latin typeface="Arial" charset="0"/>
                        <a:ea typeface="Arial" charset="0"/>
                        <a:cs typeface="Arial" charset="0"/>
                      </a:endParaRPr>
                    </a:p>
                  </a:txBody>
                  <a:tcPr marL="91440" marR="91440" marT="45720" marB="45720">
                    <a:lnL w="6350" cap="flat" cmpd="sng" algn="ctr">
                      <a:solidFill>
                        <a:srgbClr val="DDDDDD"/>
                      </a:solidFill>
                      <a:prstDash val="solid"/>
                      <a:round/>
                      <a:headEnd type="none" w="med" len="med"/>
                      <a:tailEnd type="none" w="med" len="med"/>
                    </a:lnL>
                    <a:lnR w="6350" cap="flat" cmpd="sng" algn="ctr">
                      <a:solidFill>
                        <a:srgbClr val="DDDDDD"/>
                      </a:solidFill>
                      <a:prstDash val="solid"/>
                      <a:round/>
                      <a:headEnd type="none" w="med" len="med"/>
                      <a:tailEnd type="none" w="med" len="med"/>
                    </a:lnR>
                    <a:lnT w="6350" cap="flat" cmpd="sng" algn="ctr">
                      <a:solidFill>
                        <a:srgbClr val="DDDDDD"/>
                      </a:solidFill>
                      <a:prstDash val="solid"/>
                      <a:round/>
                      <a:headEnd type="none" w="med" len="med"/>
                      <a:tailEnd type="none" w="med" len="med"/>
                    </a:lnT>
                    <a:lnB w="6350" cap="flat" cmpd="sng" algn="ctr">
                      <a:solidFill>
                        <a:srgbClr val="DDDDDD"/>
                      </a:solidFill>
                      <a:prstDash val="solid"/>
                      <a:round/>
                      <a:headEnd type="none" w="med" len="med"/>
                      <a:tailEnd type="none" w="med" len="med"/>
                    </a:lnB>
                  </a:tcPr>
                </a:tc>
                <a:tc>
                  <a:txBody>
                    <a:bodyPr/>
                    <a:lstStyle/>
                    <a:p>
                      <a:pPr indent="0" marL="0">
                        <a:buNone/>
                      </a:pPr>
                      <a:r>
                        <a:rPr lang="en-US" sz="1200" dirty="0">
                          <a:solidFill>
                            <a:srgbClr val="2D3436"/>
                          </a:solidFill>
                          <a:latin typeface="Arial" pitchFamily="34" charset="0"/>
                          <a:ea typeface="Arial" pitchFamily="34" charset="-122"/>
                          <a:cs typeface="Arial" pitchFamily="34" charset="-120"/>
                        </a:rPr>
                        <a:t>75%</a:t>
                      </a:r>
                      <a:endParaRPr lang="en-US" sz="1200" dirty="0">
                        <a:latin typeface="Arial" charset="0"/>
                        <a:ea typeface="Arial" charset="0"/>
                        <a:cs typeface="Arial" charset="0"/>
                      </a:endParaRPr>
                    </a:p>
                  </a:txBody>
                  <a:tcPr marL="91440" marR="91440" marT="45720" marB="45720">
                    <a:lnL w="6350" cap="flat" cmpd="sng" algn="ctr">
                      <a:solidFill>
                        <a:srgbClr val="DDDDDD"/>
                      </a:solidFill>
                      <a:prstDash val="solid"/>
                      <a:round/>
                      <a:headEnd type="none" w="med" len="med"/>
                      <a:tailEnd type="none" w="med" len="med"/>
                    </a:lnL>
                    <a:lnR w="6350" cap="flat" cmpd="sng" algn="ctr">
                      <a:solidFill>
                        <a:srgbClr val="DDDDDD"/>
                      </a:solidFill>
                      <a:prstDash val="solid"/>
                      <a:round/>
                      <a:headEnd type="none" w="med" len="med"/>
                      <a:tailEnd type="none" w="med" len="med"/>
                    </a:lnR>
                    <a:lnT w="6350" cap="flat" cmpd="sng" algn="ctr">
                      <a:solidFill>
                        <a:srgbClr val="DDDDDD"/>
                      </a:solidFill>
                      <a:prstDash val="solid"/>
                      <a:round/>
                      <a:headEnd type="none" w="med" len="med"/>
                      <a:tailEnd type="none" w="med" len="med"/>
                    </a:lnT>
                    <a:lnB w="6350" cap="flat" cmpd="sng" algn="ctr">
                      <a:solidFill>
                        <a:srgbClr val="DDDDDD"/>
                      </a:solidFill>
                      <a:prstDash val="solid"/>
                      <a:round/>
                      <a:headEnd type="none" w="med" len="med"/>
                      <a:tailEnd type="none" w="med" len="med"/>
                    </a:lnB>
                  </a:tcPr>
                </a:tc>
                <a:tc>
                  <a:txBody>
                    <a:bodyPr/>
                    <a:lstStyle/>
                    <a:p>
                      <a:pPr indent="0" marL="0">
                        <a:buNone/>
                      </a:pPr>
                      <a:r>
                        <a:rPr lang="en-US" sz="1200" dirty="0">
                          <a:solidFill>
                            <a:srgbClr val="2D3436"/>
                          </a:solidFill>
                          <a:latin typeface="Arial" pitchFamily="34" charset="0"/>
                          <a:ea typeface="Arial" pitchFamily="34" charset="-122"/>
                          <a:cs typeface="Arial" pitchFamily="34" charset="-120"/>
                        </a:rPr>
                        <a:t>$890K/yr</a:t>
                      </a:r>
                      <a:endParaRPr lang="en-US" sz="1200" dirty="0">
                        <a:latin typeface="Arial" charset="0"/>
                        <a:ea typeface="Arial" charset="0"/>
                        <a:cs typeface="Arial" charset="0"/>
                      </a:endParaRPr>
                    </a:p>
                  </a:txBody>
                  <a:tcPr marL="91440" marR="91440" marT="45720" marB="45720">
                    <a:lnL w="6350" cap="flat" cmpd="sng" algn="ctr">
                      <a:solidFill>
                        <a:srgbClr val="DDDDDD"/>
                      </a:solidFill>
                      <a:prstDash val="solid"/>
                      <a:round/>
                      <a:headEnd type="none" w="med" len="med"/>
                      <a:tailEnd type="none" w="med" len="med"/>
                    </a:lnL>
                    <a:lnR w="6350" cap="flat" cmpd="sng" algn="ctr">
                      <a:solidFill>
                        <a:srgbClr val="DDDDDD"/>
                      </a:solidFill>
                      <a:prstDash val="solid"/>
                      <a:round/>
                      <a:headEnd type="none" w="med" len="med"/>
                      <a:tailEnd type="none" w="med" len="med"/>
                    </a:lnR>
                    <a:lnT w="6350" cap="flat" cmpd="sng" algn="ctr">
                      <a:solidFill>
                        <a:srgbClr val="DDDDDD"/>
                      </a:solidFill>
                      <a:prstDash val="solid"/>
                      <a:round/>
                      <a:headEnd type="none" w="med" len="med"/>
                      <a:tailEnd type="none" w="med" len="med"/>
                    </a:lnT>
                    <a:lnB w="6350" cap="flat" cmpd="sng" algn="ctr">
                      <a:solidFill>
                        <a:srgbClr val="DDDDDD"/>
                      </a:solidFill>
                      <a:prstDash val="solid"/>
                      <a:round/>
                      <a:headEnd type="none" w="med" len="med"/>
                      <a:tailEnd type="none" w="med" len="med"/>
                    </a:lnB>
                  </a:tcPr>
                </a:tc>
                <a:tc>
                  <a:txBody>
                    <a:bodyPr/>
                    <a:lstStyle/>
                    <a:p>
                      <a:pPr indent="0" marL="0">
                        <a:buNone/>
                      </a:pPr>
                      <a:r>
                        <a:rPr lang="en-US" sz="1200" dirty="0">
                          <a:solidFill>
                            <a:srgbClr val="2D3436"/>
                          </a:solidFill>
                          <a:latin typeface="Arial" pitchFamily="34" charset="0"/>
                          <a:ea typeface="Arial" pitchFamily="34" charset="-122"/>
                          <a:cs typeface="Arial" pitchFamily="34" charset="-120"/>
                        </a:rPr>
                        <a:t>2-4 months</a:t>
                      </a:r>
                      <a:endParaRPr lang="en-US" sz="1200" dirty="0">
                        <a:latin typeface="Arial" charset="0"/>
                        <a:ea typeface="Arial" charset="0"/>
                        <a:cs typeface="Arial" charset="0"/>
                      </a:endParaRPr>
                    </a:p>
                  </a:txBody>
                  <a:tcPr marL="91440" marR="91440" marT="45720" marB="45720">
                    <a:lnL w="6350" cap="flat" cmpd="sng" algn="ctr">
                      <a:solidFill>
                        <a:srgbClr val="DDDDDD"/>
                      </a:solidFill>
                      <a:prstDash val="solid"/>
                      <a:round/>
                      <a:headEnd type="none" w="med" len="med"/>
                      <a:tailEnd type="none" w="med" len="med"/>
                    </a:lnL>
                    <a:lnR w="6350" cap="flat" cmpd="sng" algn="ctr">
                      <a:solidFill>
                        <a:srgbClr val="DDDDDD"/>
                      </a:solidFill>
                      <a:prstDash val="solid"/>
                      <a:round/>
                      <a:headEnd type="none" w="med" len="med"/>
                      <a:tailEnd type="none" w="med" len="med"/>
                    </a:lnR>
                    <a:lnT w="6350" cap="flat" cmpd="sng" algn="ctr">
                      <a:solidFill>
                        <a:srgbClr val="DDDDDD"/>
                      </a:solidFill>
                      <a:prstDash val="solid"/>
                      <a:round/>
                      <a:headEnd type="none" w="med" len="med"/>
                      <a:tailEnd type="none" w="med" len="med"/>
                    </a:lnT>
                    <a:lnB w="6350" cap="flat" cmpd="sng" algn="ctr">
                      <a:solidFill>
                        <a:srgbClr val="DDDDDD"/>
                      </a:solidFill>
                      <a:prstDash val="solid"/>
                      <a:round/>
                      <a:headEnd type="none" w="med" len="med"/>
                      <a:tailEnd type="none" w="med" len="med"/>
                    </a:lnB>
                  </a:tcPr>
                </a:tc>
              </a:tr>
              <a:tr h="731520">
                <a:tc>
                  <a:txBody>
                    <a:bodyPr/>
                    <a:lstStyle/>
                    <a:p>
                      <a:pPr indent="0" marL="0">
                        <a:buNone/>
                      </a:pPr>
                      <a:r>
                        <a:rPr lang="en-US" sz="1200" dirty="0">
                          <a:solidFill>
                            <a:srgbClr val="2D3436"/>
                          </a:solidFill>
                          <a:latin typeface="Arial" pitchFamily="34" charset="0"/>
                          <a:ea typeface="Arial" pitchFamily="34" charset="-122"/>
                          <a:cs typeface="Arial" pitchFamily="34" charset="-120"/>
                        </a:rPr>
                        <a:t>Drug Discovery</a:t>
                      </a:r>
                      <a:endParaRPr lang="en-US" sz="1200" dirty="0">
                        <a:latin typeface="Arial" charset="0"/>
                        <a:ea typeface="Arial" charset="0"/>
                        <a:cs typeface="Arial" charset="0"/>
                      </a:endParaRPr>
                    </a:p>
                  </a:txBody>
                  <a:tcPr marL="91440" marR="91440" marT="45720" marB="45720">
                    <a:lnL w="6350" cap="flat" cmpd="sng" algn="ctr">
                      <a:solidFill>
                        <a:srgbClr val="DDDDDD"/>
                      </a:solidFill>
                      <a:prstDash val="solid"/>
                      <a:round/>
                      <a:headEnd type="none" w="med" len="med"/>
                      <a:tailEnd type="none" w="med" len="med"/>
                    </a:lnL>
                    <a:lnR w="6350" cap="flat" cmpd="sng" algn="ctr">
                      <a:solidFill>
                        <a:srgbClr val="DDDDDD"/>
                      </a:solidFill>
                      <a:prstDash val="solid"/>
                      <a:round/>
                      <a:headEnd type="none" w="med" len="med"/>
                      <a:tailEnd type="none" w="med" len="med"/>
                    </a:lnR>
                    <a:lnT w="6350" cap="flat" cmpd="sng" algn="ctr">
                      <a:solidFill>
                        <a:srgbClr val="DDDDDD"/>
                      </a:solidFill>
                      <a:prstDash val="solid"/>
                      <a:round/>
                      <a:headEnd type="none" w="med" len="med"/>
                      <a:tailEnd type="none" w="med" len="med"/>
                    </a:lnT>
                    <a:lnB w="6350" cap="flat" cmpd="sng" algn="ctr">
                      <a:solidFill>
                        <a:srgbClr val="DDDDDD"/>
                      </a:solidFill>
                      <a:prstDash val="solid"/>
                      <a:round/>
                      <a:headEnd type="none" w="med" len="med"/>
                      <a:tailEnd type="none" w="med" len="med"/>
                    </a:lnB>
                  </a:tcPr>
                </a:tc>
                <a:tc>
                  <a:txBody>
                    <a:bodyPr/>
                    <a:lstStyle/>
                    <a:p>
                      <a:pPr indent="0" marL="0">
                        <a:buNone/>
                      </a:pPr>
                      <a:r>
                        <a:rPr lang="en-US" sz="1200" dirty="0">
                          <a:solidFill>
                            <a:srgbClr val="2D3436"/>
                          </a:solidFill>
                          <a:latin typeface="Arial" pitchFamily="34" charset="0"/>
                          <a:ea typeface="Arial" pitchFamily="34" charset="-122"/>
                          <a:cs typeface="Arial" pitchFamily="34" charset="-120"/>
                        </a:rPr>
                        <a:t>91%</a:t>
                      </a:r>
                      <a:endParaRPr lang="en-US" sz="1200" dirty="0">
                        <a:latin typeface="Arial" charset="0"/>
                        <a:ea typeface="Arial" charset="0"/>
                        <a:cs typeface="Arial" charset="0"/>
                      </a:endParaRPr>
                    </a:p>
                  </a:txBody>
                  <a:tcPr marL="91440" marR="91440" marT="45720" marB="45720">
                    <a:lnL w="6350" cap="flat" cmpd="sng" algn="ctr">
                      <a:solidFill>
                        <a:srgbClr val="DDDDDD"/>
                      </a:solidFill>
                      <a:prstDash val="solid"/>
                      <a:round/>
                      <a:headEnd type="none" w="med" len="med"/>
                      <a:tailEnd type="none" w="med" len="med"/>
                    </a:lnL>
                    <a:lnR w="6350" cap="flat" cmpd="sng" algn="ctr">
                      <a:solidFill>
                        <a:srgbClr val="DDDDDD"/>
                      </a:solidFill>
                      <a:prstDash val="solid"/>
                      <a:round/>
                      <a:headEnd type="none" w="med" len="med"/>
                      <a:tailEnd type="none" w="med" len="med"/>
                    </a:lnR>
                    <a:lnT w="6350" cap="flat" cmpd="sng" algn="ctr">
                      <a:solidFill>
                        <a:srgbClr val="DDDDDD"/>
                      </a:solidFill>
                      <a:prstDash val="solid"/>
                      <a:round/>
                      <a:headEnd type="none" w="med" len="med"/>
                      <a:tailEnd type="none" w="med" len="med"/>
                    </a:lnT>
                    <a:lnB w="6350" cap="flat" cmpd="sng" algn="ctr">
                      <a:solidFill>
                        <a:srgbClr val="DDDDDD"/>
                      </a:solidFill>
                      <a:prstDash val="solid"/>
                      <a:round/>
                      <a:headEnd type="none" w="med" len="med"/>
                      <a:tailEnd type="none" w="med" len="med"/>
                    </a:lnB>
                  </a:tcPr>
                </a:tc>
                <a:tc>
                  <a:txBody>
                    <a:bodyPr/>
                    <a:lstStyle/>
                    <a:p>
                      <a:pPr indent="0" marL="0">
                        <a:buNone/>
                      </a:pPr>
                      <a:r>
                        <a:rPr lang="en-US" sz="1200" dirty="0">
                          <a:solidFill>
                            <a:srgbClr val="2D3436"/>
                          </a:solidFill>
                          <a:latin typeface="Arial" pitchFamily="34" charset="0"/>
                          <a:ea typeface="Arial" pitchFamily="34" charset="-122"/>
                          <a:cs typeface="Arial" pitchFamily="34" charset="-120"/>
                        </a:rPr>
                        <a:t>23%</a:t>
                      </a:r>
                      <a:endParaRPr lang="en-US" sz="1200" dirty="0">
                        <a:latin typeface="Arial" charset="0"/>
                        <a:ea typeface="Arial" charset="0"/>
                        <a:cs typeface="Arial" charset="0"/>
                      </a:endParaRPr>
                    </a:p>
                  </a:txBody>
                  <a:tcPr marL="91440" marR="91440" marT="45720" marB="45720">
                    <a:lnL w="6350" cap="flat" cmpd="sng" algn="ctr">
                      <a:solidFill>
                        <a:srgbClr val="DDDDDD"/>
                      </a:solidFill>
                      <a:prstDash val="solid"/>
                      <a:round/>
                      <a:headEnd type="none" w="med" len="med"/>
                      <a:tailEnd type="none" w="med" len="med"/>
                    </a:lnL>
                    <a:lnR w="6350" cap="flat" cmpd="sng" algn="ctr">
                      <a:solidFill>
                        <a:srgbClr val="DDDDDD"/>
                      </a:solidFill>
                      <a:prstDash val="solid"/>
                      <a:round/>
                      <a:headEnd type="none" w="med" len="med"/>
                      <a:tailEnd type="none" w="med" len="med"/>
                    </a:lnR>
                    <a:lnT w="6350" cap="flat" cmpd="sng" algn="ctr">
                      <a:solidFill>
                        <a:srgbClr val="DDDDDD"/>
                      </a:solidFill>
                      <a:prstDash val="solid"/>
                      <a:round/>
                      <a:headEnd type="none" w="med" len="med"/>
                      <a:tailEnd type="none" w="med" len="med"/>
                    </a:lnT>
                    <a:lnB w="6350" cap="flat" cmpd="sng" algn="ctr">
                      <a:solidFill>
                        <a:srgbClr val="DDDDDD"/>
                      </a:solidFill>
                      <a:prstDash val="solid"/>
                      <a:round/>
                      <a:headEnd type="none" w="med" len="med"/>
                      <a:tailEnd type="none" w="med" len="med"/>
                    </a:lnB>
                  </a:tcPr>
                </a:tc>
                <a:tc>
                  <a:txBody>
                    <a:bodyPr/>
                    <a:lstStyle/>
                    <a:p>
                      <a:pPr indent="0" marL="0">
                        <a:buNone/>
                      </a:pPr>
                      <a:r>
                        <a:rPr lang="en-US" sz="1200" dirty="0">
                          <a:solidFill>
                            <a:srgbClr val="2D3436"/>
                          </a:solidFill>
                          <a:latin typeface="Arial" pitchFamily="34" charset="0"/>
                          <a:ea typeface="Arial" pitchFamily="34" charset="-122"/>
                          <a:cs typeface="Arial" pitchFamily="34" charset="-120"/>
                        </a:rPr>
                        <a:t>$45M/yr</a:t>
                      </a:r>
                      <a:endParaRPr lang="en-US" sz="1200" dirty="0">
                        <a:latin typeface="Arial" charset="0"/>
                        <a:ea typeface="Arial" charset="0"/>
                        <a:cs typeface="Arial" charset="0"/>
                      </a:endParaRPr>
                    </a:p>
                  </a:txBody>
                  <a:tcPr marL="91440" marR="91440" marT="45720" marB="45720">
                    <a:lnL w="6350" cap="flat" cmpd="sng" algn="ctr">
                      <a:solidFill>
                        <a:srgbClr val="DDDDDD"/>
                      </a:solidFill>
                      <a:prstDash val="solid"/>
                      <a:round/>
                      <a:headEnd type="none" w="med" len="med"/>
                      <a:tailEnd type="none" w="med" len="med"/>
                    </a:lnL>
                    <a:lnR w="6350" cap="flat" cmpd="sng" algn="ctr">
                      <a:solidFill>
                        <a:srgbClr val="DDDDDD"/>
                      </a:solidFill>
                      <a:prstDash val="solid"/>
                      <a:round/>
                      <a:headEnd type="none" w="med" len="med"/>
                      <a:tailEnd type="none" w="med" len="med"/>
                    </a:lnR>
                    <a:lnT w="6350" cap="flat" cmpd="sng" algn="ctr">
                      <a:solidFill>
                        <a:srgbClr val="DDDDDD"/>
                      </a:solidFill>
                      <a:prstDash val="solid"/>
                      <a:round/>
                      <a:headEnd type="none" w="med" len="med"/>
                      <a:tailEnd type="none" w="med" len="med"/>
                    </a:lnT>
                    <a:lnB w="6350" cap="flat" cmpd="sng" algn="ctr">
                      <a:solidFill>
                        <a:srgbClr val="DDDDDD"/>
                      </a:solidFill>
                      <a:prstDash val="solid"/>
                      <a:round/>
                      <a:headEnd type="none" w="med" len="med"/>
                      <a:tailEnd type="none" w="med" len="med"/>
                    </a:lnB>
                  </a:tcPr>
                </a:tc>
                <a:tc>
                  <a:txBody>
                    <a:bodyPr/>
                    <a:lstStyle/>
                    <a:p>
                      <a:pPr indent="0" marL="0">
                        <a:buNone/>
                      </a:pPr>
                      <a:r>
                        <a:rPr lang="en-US" sz="1200" dirty="0">
                          <a:solidFill>
                            <a:srgbClr val="2D3436"/>
                          </a:solidFill>
                          <a:latin typeface="Arial" pitchFamily="34" charset="0"/>
                          <a:ea typeface="Arial" pitchFamily="34" charset="-122"/>
                          <a:cs typeface="Arial" pitchFamily="34" charset="-120"/>
                        </a:rPr>
                        <a:t>18-36 months</a:t>
                      </a:r>
                      <a:endParaRPr lang="en-US" sz="1200" dirty="0">
                        <a:latin typeface="Arial" charset="0"/>
                        <a:ea typeface="Arial" charset="0"/>
                        <a:cs typeface="Arial" charset="0"/>
                      </a:endParaRPr>
                    </a:p>
                  </a:txBody>
                  <a:tcPr marL="91440" marR="91440" marT="45720" marB="45720">
                    <a:lnL w="6350" cap="flat" cmpd="sng" algn="ctr">
                      <a:solidFill>
                        <a:srgbClr val="DDDDDD"/>
                      </a:solidFill>
                      <a:prstDash val="solid"/>
                      <a:round/>
                      <a:headEnd type="none" w="med" len="med"/>
                      <a:tailEnd type="none" w="med" len="med"/>
                    </a:lnL>
                    <a:lnR w="6350" cap="flat" cmpd="sng" algn="ctr">
                      <a:solidFill>
                        <a:srgbClr val="DDDDDD"/>
                      </a:solidFill>
                      <a:prstDash val="solid"/>
                      <a:round/>
                      <a:headEnd type="none" w="med" len="med"/>
                      <a:tailEnd type="none" w="med" len="med"/>
                    </a:lnR>
                    <a:lnT w="6350" cap="flat" cmpd="sng" algn="ctr">
                      <a:solidFill>
                        <a:srgbClr val="DDDDDD"/>
                      </a:solidFill>
                      <a:prstDash val="solid"/>
                      <a:round/>
                      <a:headEnd type="none" w="med" len="med"/>
                      <a:tailEnd type="none" w="med" len="med"/>
                    </a:lnT>
                    <a:lnB w="6350" cap="flat" cmpd="sng" algn="ctr">
                      <a:solidFill>
                        <a:srgbClr val="DDDDDD"/>
                      </a:solidFill>
                      <a:prstDash val="solid"/>
                      <a:round/>
                      <a:headEnd type="none" w="med" len="med"/>
                      <a:tailEnd type="none" w="med" len="med"/>
                    </a:lnB>
                  </a:tcPr>
                </a:tc>
              </a:tr>
            </a:tbl>
          </a:graphicData>
        </a:graphic>
      </p:graphicFrame>
      <p:sp>
        <p:nvSpPr>
          <p:cNvPr id="5" name="Shape 2"/>
          <p:cNvSpPr/>
          <p:nvPr/>
        </p:nvSpPr>
        <p:spPr>
          <a:xfrm>
            <a:off x="457200" y="5303520"/>
            <a:ext cx="8229600" cy="731520"/>
          </a:xfrm>
          <a:prstGeom prst="rect">
            <a:avLst>
              <a:gd name="adj" fmla="val 12500"/>
            </a:avLst>
          </a:prstGeom>
          <a:solidFill>
            <a:srgbClr val="F0F4F8"/>
          </a:solidFill>
          <a:ln w="12700">
            <a:solidFill>
              <a:srgbClr val="1B2A4A"/>
            </a:solidFill>
            <a:prstDash val="solid"/>
          </a:ln>
        </p:spPr>
      </p:sp>
      <p:sp>
        <p:nvSpPr>
          <p:cNvPr id="6" name="Text 3"/>
          <p:cNvSpPr/>
          <p:nvPr/>
        </p:nvSpPr>
        <p:spPr>
          <a:xfrm>
            <a:off x="640080" y="5394960"/>
            <a:ext cx="7863840" cy="548640"/>
          </a:xfrm>
          <a:prstGeom prst="rect">
            <a:avLst/>
          </a:prstGeom>
          <a:noFill/>
          <a:ln/>
        </p:spPr>
        <p:txBody>
          <a:bodyPr wrap="square" rtlCol="0" anchor="ctr"/>
          <a:lstStyle/>
          <a:p>
            <a:pPr indent="0" marL="0">
              <a:buNone/>
            </a:pPr>
            <a:r>
              <a:rPr lang="en-US" sz="1300" dirty="0">
                <a:solidFill>
                  <a:srgbClr val="1B2A4A"/>
                </a:solidFill>
                <a:latin typeface="Arial" pitchFamily="34" charset="0"/>
                <a:ea typeface="Arial" pitchFamily="34" charset="-122"/>
                <a:cs typeface="Arial" pitchFamily="34" charset="-120"/>
              </a:rPr>
              <a:t>📊 Drug Discovery shows highest cost savings but requires longest implementation; Virtual Assistants offer quickest ROI</a:t>
            </a:r>
            <a:endParaRPr lang="en-US" sz="1300" dirty="0"/>
          </a:p>
        </p:txBody>
      </p:sp>
      <p:sp>
        <p:nvSpPr>
          <p:cNvPr id="7" name="Text 4"/>
          <p:cNvSpPr/>
          <p:nvPr/>
        </p:nvSpPr>
        <p:spPr>
          <a:xfrm>
            <a:off x="457200" y="6400800"/>
            <a:ext cx="8229600" cy="274320"/>
          </a:xfrm>
          <a:prstGeom prst="rect">
            <a:avLst/>
          </a:prstGeom>
          <a:noFill/>
          <a:ln/>
        </p:spPr>
        <p:txBody>
          <a:bodyPr wrap="square" rtlCol="0" anchor="ctr"/>
          <a:lstStyle/>
          <a:p>
            <a:pPr indent="0" marL="0">
              <a:buNone/>
            </a:pPr>
            <a:r>
              <a:rPr lang="en-US" sz="900" dirty="0">
                <a:solidFill>
                  <a:srgbClr val="999999"/>
                </a:solidFill>
                <a:latin typeface="Arial" pitchFamily="34" charset="0"/>
                <a:ea typeface="Arial" pitchFamily="34" charset="-122"/>
                <a:cs typeface="Arial" pitchFamily="34" charset="-120"/>
              </a:rPr>
              <a:t>AI in Healthcare • 2026 Market Analysis</a:t>
            </a:r>
            <a:endParaRPr lang="en-US" sz="9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spTree>
      <p:nvGrpSpPr>
        <p:cNvPr id="1" name=""/>
        <p:cNvGrpSpPr/>
        <p:nvPr/>
      </p:nvGrpSpPr>
      <p:grpSpPr>
        <a:xfrm>
          <a:off x="0" y="0"/>
          <a:ext cx="0" cy="0"/>
          <a:chOff x="0" y="0"/>
          <a:chExt cx="0" cy="0"/>
        </a:xfrm>
      </p:grpSpPr>
      <p:sp>
        <p:nvSpPr>
          <p:cNvPr id="2" name="Shape 0"/>
          <p:cNvSpPr/>
          <p:nvPr/>
        </p:nvSpPr>
        <p:spPr>
          <a:xfrm>
            <a:off x="0" y="0"/>
            <a:ext cx="9144000" cy="1097280"/>
          </a:xfrm>
          <a:prstGeom prst="rect">
            <a:avLst/>
          </a:prstGeom>
          <a:solidFill>
            <a:srgbClr val="0D1B2A"/>
          </a:solidFill>
          <a:ln/>
        </p:spPr>
      </p:sp>
      <p:sp>
        <p:nvSpPr>
          <p:cNvPr id="3" name="Text 1"/>
          <p:cNvSpPr/>
          <p:nvPr/>
        </p:nvSpPr>
        <p:spPr>
          <a:xfrm>
            <a:off x="457200" y="274320"/>
            <a:ext cx="8229600" cy="548640"/>
          </a:xfrm>
          <a:prstGeom prst="rect">
            <a:avLst/>
          </a:prstGeom>
          <a:noFill/>
          <a:ln/>
        </p:spPr>
        <p:txBody>
          <a:bodyPr wrap="square" rtlCol="0" anchor="ctr"/>
          <a:lstStyle/>
          <a:p>
            <a:pPr indent="0" marL="0">
              <a:buNone/>
            </a:pPr>
            <a:r>
              <a:rPr lang="en-US" sz="2800" b="1" dirty="0">
                <a:solidFill>
                  <a:srgbClr val="FFFFFF"/>
                </a:solidFill>
                <a:latin typeface="Arial" pitchFamily="34" charset="0"/>
                <a:ea typeface="Arial" pitchFamily="34" charset="-122"/>
                <a:cs typeface="Arial" pitchFamily="34" charset="-120"/>
              </a:rPr>
              <a:t>AI Adoption Trajectory (2020-2030)</a:t>
            </a:r>
            <a:endParaRPr lang="en-US" sz="2800" dirty="0"/>
          </a:p>
        </p:txBody>
      </p:sp>
      <p:graphicFrame>
        <p:nvGraphicFramePr>
          <p:cNvPr id="4" name="Chart 0" descr=""/>
          <p:cNvGraphicFramePr/>
          <p:nvPr/>
        </p:nvGraphicFramePr>
        <p:xfrm>
          <a:off x="914400" y="1463040"/>
          <a:ext cx="7315200" cy="4114800"/>
        </p:xfrm>
        <a:graphic xmlns:a="http://schemas.openxmlformats.org/drawingml/2006/main">
          <a:graphicData uri="http://schemas.openxmlformats.org/drawingml/2006/chart">
            <c:chart xmlns:c="http://schemas.openxmlformats.org/drawingml/2006/chart" r:id="rId1"/>
          </a:graphicData>
        </a:graphic>
      </p:graphicFrame>
      <p:sp>
        <p:nvSpPr>
          <p:cNvPr id="5" name="Shape 2"/>
          <p:cNvSpPr/>
          <p:nvPr/>
        </p:nvSpPr>
        <p:spPr>
          <a:xfrm>
            <a:off x="457200" y="5669280"/>
            <a:ext cx="8229600" cy="731520"/>
          </a:xfrm>
          <a:prstGeom prst="rect">
            <a:avLst>
              <a:gd name="adj" fmla="val 12500"/>
            </a:avLst>
          </a:prstGeom>
          <a:solidFill>
            <a:srgbClr val="F0F4F8"/>
          </a:solidFill>
          <a:ln w="12700">
            <a:solidFill>
              <a:srgbClr val="1B2A4A"/>
            </a:solidFill>
            <a:prstDash val="solid"/>
          </a:ln>
        </p:spPr>
      </p:sp>
      <p:sp>
        <p:nvSpPr>
          <p:cNvPr id="6" name="Text 3"/>
          <p:cNvSpPr/>
          <p:nvPr/>
        </p:nvSpPr>
        <p:spPr>
          <a:xfrm>
            <a:off x="640080" y="5760720"/>
            <a:ext cx="7863840" cy="548640"/>
          </a:xfrm>
          <a:prstGeom prst="rect">
            <a:avLst/>
          </a:prstGeom>
          <a:noFill/>
          <a:ln/>
        </p:spPr>
        <p:txBody>
          <a:bodyPr wrap="square" rtlCol="0" anchor="ctr"/>
          <a:lstStyle/>
          <a:p>
            <a:pPr indent="0" marL="0">
              <a:buNone/>
            </a:pPr>
            <a:r>
              <a:rPr lang="en-US" sz="1300" dirty="0">
                <a:solidFill>
                  <a:srgbClr val="1B2A4A"/>
                </a:solidFill>
                <a:latin typeface="Arial" pitchFamily="34" charset="0"/>
                <a:ea typeface="Arial" pitchFamily="34" charset="-122"/>
                <a:cs typeface="Arial" pitchFamily="34" charset="-120"/>
              </a:rPr>
              <a:t>📈 Gap narrowing: By 2030, mid-size hospitals will close 70% of the adoption gap with large facilities</a:t>
            </a:r>
            <a:endParaRPr lang="en-US" sz="1300" dirty="0"/>
          </a:p>
        </p:txBody>
      </p:sp>
      <p:sp>
        <p:nvSpPr>
          <p:cNvPr id="7" name="Text 4"/>
          <p:cNvSpPr/>
          <p:nvPr/>
        </p:nvSpPr>
        <p:spPr>
          <a:xfrm>
            <a:off x="457200" y="6400800"/>
            <a:ext cx="8229600" cy="274320"/>
          </a:xfrm>
          <a:prstGeom prst="rect">
            <a:avLst/>
          </a:prstGeom>
          <a:noFill/>
          <a:ln/>
        </p:spPr>
        <p:txBody>
          <a:bodyPr wrap="square" rtlCol="0" anchor="ctr"/>
          <a:lstStyle/>
          <a:p>
            <a:pPr indent="0" marL="0">
              <a:buNone/>
            </a:pPr>
            <a:r>
              <a:rPr lang="en-US" sz="900" dirty="0">
                <a:solidFill>
                  <a:srgbClr val="999999"/>
                </a:solidFill>
                <a:latin typeface="Arial" pitchFamily="34" charset="0"/>
                <a:ea typeface="Arial" pitchFamily="34" charset="-122"/>
                <a:cs typeface="Arial" pitchFamily="34" charset="-120"/>
              </a:rPr>
              <a:t>AI in Healthcare • 2026 Market Analysis</a:t>
            </a:r>
            <a:endParaRPr lang="en-US" sz="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15</Slides>
  <Notes>15</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15</vt:i4>
      </vt:variant>
    </vt:vector>
  </HeadingPairs>
  <TitlesOfParts>
    <vt:vector size="18"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AI in Healthcare: Transforming Patient Care</dc:title>
  <dc:subject>AI Healthcare Market Analysis</dc:subject>
  <dc:creator>Generated with Claude - One-Shot Workflow</dc:creator>
  <cp:lastModifiedBy>Generated with Claude - One-Shot Workflow</cp:lastModifiedBy>
  <cp:revision>1</cp:revision>
  <dcterms:created xsi:type="dcterms:W3CDTF">2026-04-03T03:15:32Z</dcterms:created>
  <dcterms:modified xsi:type="dcterms:W3CDTF">2026-04-03T03:15:32Z</dcterms:modified>
</cp:coreProperties>
</file>